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93" r:id="rId3"/>
    <p:sldId id="398" r:id="rId4"/>
    <p:sldId id="400" r:id="rId5"/>
    <p:sldId id="392" r:id="rId6"/>
    <p:sldId id="492" r:id="rId7"/>
    <p:sldId id="473" r:id="rId8"/>
    <p:sldId id="396" r:id="rId9"/>
    <p:sldId id="481" r:id="rId10"/>
    <p:sldId id="482" r:id="rId11"/>
    <p:sldId id="496" r:id="rId12"/>
    <p:sldId id="405" r:id="rId13"/>
    <p:sldId id="407" r:id="rId14"/>
    <p:sldId id="408" r:id="rId15"/>
    <p:sldId id="409" r:id="rId16"/>
    <p:sldId id="415" r:id="rId17"/>
    <p:sldId id="411" r:id="rId18"/>
    <p:sldId id="416" r:id="rId19"/>
    <p:sldId id="417" r:id="rId20"/>
    <p:sldId id="422" r:id="rId21"/>
    <p:sldId id="500" r:id="rId22"/>
    <p:sldId id="501" r:id="rId23"/>
    <p:sldId id="421" r:id="rId24"/>
    <p:sldId id="438" r:id="rId25"/>
    <p:sldId id="448" r:id="rId26"/>
    <p:sldId id="449" r:id="rId27"/>
    <p:sldId id="450" r:id="rId28"/>
    <p:sldId id="476" r:id="rId29"/>
    <p:sldId id="451" r:id="rId30"/>
    <p:sldId id="452" r:id="rId31"/>
    <p:sldId id="499" r:id="rId32"/>
    <p:sldId id="460" r:id="rId33"/>
    <p:sldId id="461" r:id="rId34"/>
    <p:sldId id="462" r:id="rId35"/>
    <p:sldId id="463" r:id="rId36"/>
    <p:sldId id="464" r:id="rId37"/>
    <p:sldId id="465" r:id="rId38"/>
    <p:sldId id="483" r:id="rId39"/>
    <p:sldId id="469" r:id="rId40"/>
    <p:sldId id="467" r:id="rId41"/>
    <p:sldId id="485" r:id="rId42"/>
    <p:sldId id="486" r:id="rId43"/>
    <p:sldId id="472" r:id="rId44"/>
    <p:sldId id="495" r:id="rId45"/>
    <p:sldId id="493" r:id="rId46"/>
    <p:sldId id="487" r:id="rId47"/>
    <p:sldId id="488" r:id="rId48"/>
    <p:sldId id="389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 autoAdjust="0"/>
    <p:restoredTop sz="98870" autoAdjust="0"/>
  </p:normalViewPr>
  <p:slideViewPr>
    <p:cSldViewPr snapToGrid="0" snapToObjects="1">
      <p:cViewPr varScale="1">
        <p:scale>
          <a:sx n="92" d="100"/>
          <a:sy n="92" d="100"/>
        </p:scale>
        <p:origin x="-15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33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FA3A1-8C6A-3B48-A5AC-2BD1491E0EBB}" type="datetimeFigureOut">
              <a:rPr lang="en-US" smtClean="0"/>
              <a:t>15/12/15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888A2-A2F6-3345-AF0F-F34EC9181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32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29113-8284-5541-8955-E3EC9366B7E9}" type="datetimeFigureOut">
              <a:rPr lang="en-US" smtClean="0"/>
              <a:t>15/12/15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36272-B13D-D745-A1F2-7DA287382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5330952" cy="365760"/>
          </a:xfrm>
        </p:spPr>
        <p:txBody>
          <a:bodyPr/>
          <a:lstStyle/>
          <a:p>
            <a:r>
              <a:rPr lang="en-US" smtClean="0"/>
              <a:t>Rebeca Gonzalez Suarez - December 17, 2015</a:t>
            </a:r>
            <a:endParaRPr lang="en-US" dirty="0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20 Rectángulo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32 Rectángulo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Rectángulo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31 Rectángulo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3290C074-E006-7242-9720-D048F7933640}" type="datetime1">
              <a:rPr lang="en-US" smtClean="0"/>
              <a:t>15/12/15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1DB1FFCD-983C-144A-9DA8-03E9B0DDF367}" type="datetime1">
              <a:rPr lang="en-US" smtClean="0"/>
              <a:t>15/12/15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4FCE9460-058D-E048-880F-C78B6C4BB440}" type="datetime1">
              <a:rPr lang="en-US" smtClean="0"/>
              <a:t>15/12/15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9236D10E-1AAC-B448-A433-AA7BC08BE164}" type="datetime1">
              <a:rPr lang="en-US" smtClean="0"/>
              <a:t>15/12/15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  <a:prstGeom prst="rect">
            <a:avLst/>
          </a:prstGeom>
        </p:spPr>
        <p:txBody>
          <a:bodyPr/>
          <a:lstStyle/>
          <a:p>
            <a:fld id="{FDF0C9AC-311C-C94F-B616-5582374E019E}" type="datetime1">
              <a:rPr lang="en-US" smtClean="0"/>
              <a:t>15/12/15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6 Rectángulo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4B3E6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57200" y="1186835"/>
            <a:ext cx="8229600" cy="5133636"/>
          </a:xfrm>
        </p:spPr>
        <p:txBody>
          <a:bodyPr>
            <a:normAutofit/>
          </a:bodyPr>
          <a:lstStyle>
            <a:lvl1pPr marL="274320" indent="-274320">
              <a:buFont typeface="Wingdings" charset="2"/>
              <a:buChar char="ü"/>
              <a:defRPr sz="2400" b="0">
                <a:solidFill>
                  <a:schemeClr val="accent6">
                    <a:lumMod val="75000"/>
                  </a:schemeClr>
                </a:solidFill>
              </a:defRPr>
            </a:lvl1pPr>
            <a:lvl2pPr marL="548640" indent="-274320">
              <a:buFont typeface="Wingdings" charset="2"/>
              <a:buChar char="ü"/>
              <a:defRPr sz="2400" b="0">
                <a:solidFill>
                  <a:schemeClr val="accent6">
                    <a:lumMod val="75000"/>
                  </a:schemeClr>
                </a:solidFill>
              </a:defRPr>
            </a:lvl2pPr>
            <a:lvl3pPr marL="822960" indent="-228600">
              <a:buFont typeface="Wingdings" charset="2"/>
              <a:buChar char="ü"/>
              <a:defRPr sz="2400" b="0">
                <a:solidFill>
                  <a:schemeClr val="accent6">
                    <a:lumMod val="75000"/>
                  </a:schemeClr>
                </a:solidFill>
              </a:defRPr>
            </a:lvl3pPr>
            <a:lvl4pPr marL="1097280" indent="-228600">
              <a:buFont typeface="Wingdings" charset="2"/>
              <a:buChar char="ü"/>
              <a:defRPr sz="2400" b="0">
                <a:solidFill>
                  <a:schemeClr val="accent6">
                    <a:lumMod val="75000"/>
                  </a:schemeClr>
                </a:solidFill>
              </a:defRPr>
            </a:lvl4pPr>
            <a:lvl5pPr marL="1371600" indent="-228600">
              <a:buFont typeface="Wingdings" charset="2"/>
              <a:buChar char="ü"/>
              <a:defRPr sz="2400" b="0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57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b"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54AD2305-3365-184B-9309-D0801B17634D}" type="datetime1">
              <a:rPr lang="en-US" smtClean="0"/>
              <a:t>15/12/15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F5219137-FB4A-2C49-AF98-01579A3A84F6}" type="datetime1">
              <a:rPr lang="en-US" smtClean="0"/>
              <a:t>15/12/15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E9526485-1265-784A-BD96-0D69895A1FB6}" type="datetime1">
              <a:rPr lang="en-US" smtClean="0"/>
              <a:t>15/12/15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33F28008-B4A6-3542-B1EC-C4D3D64F55A0}" type="datetime1">
              <a:rPr lang="en-US" smtClean="0"/>
              <a:t>15/12/15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4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/>
          <a:lstStyle/>
          <a:p>
            <a:fld id="{9C1FA438-80DE-DC4F-95C8-C737490A79E3}" type="datetime1">
              <a:rPr lang="en-US" smtClean="0"/>
              <a:t>15/12/15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s-ES" dirty="0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219199"/>
            <a:ext cx="8229600" cy="513397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dirty="0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dirty="0" smtClean="0"/>
              <a:t>Segundo nivel</a:t>
            </a:r>
          </a:p>
          <a:p>
            <a:pPr lvl="2" eaLnBrk="1" latinLnBrk="0" hangingPunct="1"/>
            <a:r>
              <a:rPr kumimoji="0" lang="es-ES" dirty="0" smtClean="0"/>
              <a:t>Tercer nivel</a:t>
            </a:r>
          </a:p>
          <a:p>
            <a:pPr lvl="3" eaLnBrk="1" latinLnBrk="0" hangingPunct="1"/>
            <a:r>
              <a:rPr kumimoji="0" lang="es-ES" dirty="0" smtClean="0"/>
              <a:t>Cuarto nivel</a:t>
            </a:r>
          </a:p>
          <a:p>
            <a:pPr lvl="4" eaLnBrk="1" latinLnBrk="0" hangingPunct="1"/>
            <a:r>
              <a:rPr kumimoji="0" lang="es-ES" dirty="0" smtClean="0"/>
              <a:t>Quinto nivel</a:t>
            </a:r>
            <a:endParaRPr kumimoji="0"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57881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Rebeca Gonzalez Suarez - December 17, 2015</a:t>
            </a:r>
            <a:endParaRPr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2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Conector recto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802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hyperlink" Target="http://arxiv.org/abs/1209.3489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://arxiv.org/abs/1401.2942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hep-ex/9503003" TargetMode="External"/><Relationship Id="rId4" Type="http://schemas.openxmlformats.org/officeDocument/2006/relationships/hyperlink" Target="http://arxiv.org/abs/1207.7214" TargetMode="External"/><Relationship Id="rId5" Type="http://schemas.openxmlformats.org/officeDocument/2006/relationships/hyperlink" Target="http://arxiv.org/abs/1207.7235" TargetMode="External"/><Relationship Id="rId6" Type="http://schemas.openxmlformats.org/officeDocument/2006/relationships/image" Target="../media/image2.jpe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rxiv.org/abs/hep-ex/950300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hyperlink" Target="http://arxiv.org/abs/1412.8662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2.8662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2.8662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hyperlink" Target="http://arxiv.org/abs/1312.1129" TargetMode="External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://arxiv.org/abs/1411.344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://arxiv.org/abs/1503.07589" TargetMode="External"/><Relationship Id="rId6" Type="http://schemas.openxmlformats.org/officeDocument/2006/relationships/hyperlink" Target="http://arxiv.org/abs/1412.866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ds.cern.ch/record/2053103?ln=en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408.1682" TargetMode="External"/><Relationship Id="rId3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09.08159" TargetMode="External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ds.cern.ch/record/2052187?ln=en" TargetMode="External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gfitter" TargetMode="External"/><Relationship Id="rId5" Type="http://schemas.openxmlformats.org/officeDocument/2006/relationships/hyperlink" Target="http://arxiv.org/abs/1507.0883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dico.cern.ch/event/442432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hyperlink" Target="https://indico.cern.ch/event/442432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310.8361" TargetMode="External"/><Relationship Id="rId3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hyperlink" Target="http://arxiv.org/abs/1311.4893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hyperlink" Target="http://arxiv.org/abs/1311.2028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cds.cern.ch/record/2104020?ln=en" TargetMode="External"/><Relationship Id="rId4" Type="http://schemas.openxmlformats.org/officeDocument/2006/relationships/hyperlink" Target="https://cds.cern.ch/record/2034227" TargetMode="External"/><Relationship Id="rId5" Type="http://schemas.openxmlformats.org/officeDocument/2006/relationships/hyperlink" Target="https://cds.cern.ch/record/2001934" TargetMode="External"/><Relationship Id="rId6" Type="http://schemas.openxmlformats.org/officeDocument/2006/relationships/hyperlink" Target="http://arxiv.org/abs/1508.07774" TargetMode="External"/><Relationship Id="rId7" Type="http://schemas.openxmlformats.org/officeDocument/2006/relationships/hyperlink" Target="http://arxiv.org/abs/1205.5736" TargetMode="External"/><Relationship Id="rId8" Type="http://schemas.openxmlformats.org/officeDocument/2006/relationships/hyperlink" Target="http://arxiv.org/abs/1503.01952" TargetMode="External"/><Relationship Id="rId9" Type="http://schemas.openxmlformats.org/officeDocument/2006/relationships/hyperlink" Target="http://arxiv.org/abs/1405.388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.wdp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700703"/>
            <a:ext cx="6858000" cy="1207806"/>
          </a:xfrm>
        </p:spPr>
        <p:txBody>
          <a:bodyPr>
            <a:no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op quark and Higgs boson physics</a:t>
            </a:r>
            <a:br>
              <a:rPr lang="en-US" sz="2400" dirty="0" smtClean="0"/>
            </a:br>
            <a:r>
              <a:rPr lang="en-US" sz="2400" dirty="0" smtClean="0"/>
              <a:t> at the LHC</a:t>
            </a:r>
            <a:br>
              <a:rPr lang="en-US" sz="2400" dirty="0" smtClean="0"/>
            </a:br>
            <a:r>
              <a:rPr lang="en-US" sz="2400" dirty="0"/>
              <a:t>(a personal selection) 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Rebeca </a:t>
            </a:r>
            <a:r>
              <a:rPr lang="en-US" cap="none" dirty="0"/>
              <a:t>G</a:t>
            </a:r>
            <a:r>
              <a:rPr lang="en-US" cap="none" dirty="0" smtClean="0"/>
              <a:t>onzalez Suarez</a:t>
            </a:r>
          </a:p>
        </p:txBody>
      </p:sp>
    </p:spTree>
    <p:extLst>
      <p:ext uri="{BB962C8B-B14F-4D97-AF65-F5344CB8AC3E}">
        <p14:creationId xmlns:p14="http://schemas.microsoft.com/office/powerpoint/2010/main" val="326011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7695" y="2754732"/>
            <a:ext cx="1992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LHC Run-1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965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top </a:t>
            </a:r>
            <a:r>
              <a:rPr lang="en-US" dirty="0" smtClean="0"/>
              <a:t>factory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398678"/>
            <a:ext cx="8229600" cy="4937760"/>
          </a:xfrm>
        </p:spPr>
        <p:txBody>
          <a:bodyPr/>
          <a:lstStyle/>
          <a:p>
            <a:r>
              <a:rPr lang="en-US" dirty="0" smtClean="0"/>
              <a:t>The LHC </a:t>
            </a:r>
            <a:r>
              <a:rPr lang="en-US" dirty="0"/>
              <a:t>has been </a:t>
            </a:r>
            <a:r>
              <a:rPr lang="en-US" dirty="0" smtClean="0"/>
              <a:t>competitive with the Tevatron legacy in top </a:t>
            </a:r>
            <a:r>
              <a:rPr lang="en-US" dirty="0" err="1" smtClean="0"/>
              <a:t>phyiscs</a:t>
            </a:r>
            <a:r>
              <a:rPr lang="en-US" dirty="0" smtClean="0"/>
              <a:t> </a:t>
            </a:r>
            <a:r>
              <a:rPr lang="en-US" dirty="0"/>
              <a:t>since the </a:t>
            </a:r>
            <a:r>
              <a:rPr lang="en-US" dirty="0" smtClean="0"/>
              <a:t>start of the data taking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At the LHC</a:t>
            </a:r>
            <a:r>
              <a:rPr lang="en-US" b="1" dirty="0"/>
              <a:t>,</a:t>
            </a:r>
            <a:r>
              <a:rPr lang="en-US" dirty="0"/>
              <a:t> top quarks are produced mainly in </a:t>
            </a:r>
            <a:r>
              <a:rPr lang="en-US" b="1" dirty="0" err="1"/>
              <a:t>ttbar</a:t>
            </a:r>
            <a:r>
              <a:rPr lang="en-US" b="1" dirty="0"/>
              <a:t> pairs</a:t>
            </a:r>
            <a:r>
              <a:rPr lang="en-US" dirty="0"/>
              <a:t> </a:t>
            </a:r>
            <a:r>
              <a:rPr lang="en-US" dirty="0">
                <a:solidFill>
                  <a:srgbClr val="727CA3"/>
                </a:solidFill>
              </a:rPr>
              <a:t>→ </a:t>
            </a:r>
            <a:r>
              <a:rPr lang="en-US" b="1" dirty="0">
                <a:solidFill>
                  <a:srgbClr val="727CA3"/>
                </a:solidFill>
              </a:rPr>
              <a:t>strong </a:t>
            </a:r>
            <a:r>
              <a:rPr lang="en-US" b="1" dirty="0" smtClean="0">
                <a:solidFill>
                  <a:srgbClr val="727CA3"/>
                </a:solidFill>
              </a:rPr>
              <a:t>interaction</a:t>
            </a:r>
          </a:p>
          <a:p>
            <a:endParaRPr lang="en-US" b="1" dirty="0">
              <a:solidFill>
                <a:srgbClr val="727CA3"/>
              </a:solidFill>
            </a:endParaRPr>
          </a:p>
          <a:p>
            <a:endParaRPr lang="en-US" b="1" dirty="0">
              <a:solidFill>
                <a:srgbClr val="727CA3"/>
              </a:solidFill>
            </a:endParaRPr>
          </a:p>
          <a:p>
            <a:r>
              <a:rPr lang="en-US" dirty="0"/>
              <a:t>Alternative mode, at a lower rate: </a:t>
            </a:r>
            <a:r>
              <a:rPr lang="en-US" b="1" dirty="0"/>
              <a:t>Single top quark production</a:t>
            </a:r>
            <a:r>
              <a:rPr lang="en-US" dirty="0">
                <a:solidFill>
                  <a:schemeClr val="accent1"/>
                </a:solidFill>
              </a:rPr>
              <a:t>→</a:t>
            </a:r>
            <a:r>
              <a:rPr lang="en-US" b="1" dirty="0">
                <a:solidFill>
                  <a:srgbClr val="0080FF"/>
                </a:solidFill>
              </a:rPr>
              <a:t> </a:t>
            </a:r>
            <a:r>
              <a:rPr lang="en-US" b="1" dirty="0">
                <a:solidFill>
                  <a:srgbClr val="727CA3"/>
                </a:solidFill>
              </a:rPr>
              <a:t>EWK interaction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51621" y="2237786"/>
            <a:ext cx="6794589" cy="646331"/>
          </a:xfrm>
          <a:prstGeom prst="rect">
            <a:avLst/>
          </a:prstGeom>
          <a:solidFill>
            <a:schemeClr val="bg1"/>
          </a:solidFill>
          <a:ln>
            <a:solidFill>
              <a:srgbClr val="323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6"/>
                </a:solidFill>
              </a:rPr>
              <a:t>“The LHC is a top quark factory!”</a:t>
            </a:r>
          </a:p>
          <a:p>
            <a:pPr algn="ctr"/>
            <a:r>
              <a:rPr lang="en-US" i="1" dirty="0" smtClean="0">
                <a:solidFill>
                  <a:schemeClr val="accent6"/>
                </a:solidFill>
              </a:rPr>
              <a:t>- Every speaker at every talk about top quarks at the LHC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" r="-1351" b="19501"/>
          <a:stretch/>
        </p:blipFill>
        <p:spPr>
          <a:xfrm>
            <a:off x="2593848" y="3476971"/>
            <a:ext cx="3722998" cy="918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222" y="5077224"/>
            <a:ext cx="1440996" cy="10690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550" y="5126862"/>
            <a:ext cx="1406691" cy="96973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177" y="5126862"/>
            <a:ext cx="1176167" cy="969734"/>
          </a:xfrm>
          <a:prstGeom prst="rect">
            <a:avLst/>
          </a:prstGeom>
          <a:effectLst/>
        </p:spPr>
      </p:pic>
      <p:sp>
        <p:nvSpPr>
          <p:cNvPr id="3" name="TextBox 2"/>
          <p:cNvSpPr txBox="1"/>
          <p:nvPr/>
        </p:nvSpPr>
        <p:spPr>
          <a:xfrm>
            <a:off x="944378" y="5727264"/>
            <a:ext cx="887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-channel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139325" y="5725775"/>
            <a:ext cx="902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s-channel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332202" y="4819085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3151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top </a:t>
            </a:r>
            <a:r>
              <a:rPr lang="en-US" dirty="0" smtClean="0"/>
              <a:t>factory</a:t>
            </a:r>
            <a:r>
              <a:rPr lang="en-US" dirty="0"/>
              <a:t>,</a:t>
            </a:r>
            <a:r>
              <a:rPr lang="en-US" dirty="0" smtClean="0"/>
              <a:t> in numbers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3161515"/>
            <a:ext cx="4926699" cy="3064475"/>
          </a:xfrm>
        </p:spPr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Run</a:t>
            </a:r>
            <a:r>
              <a:rPr lang="en-US" dirty="0"/>
              <a:t>-1 of the LHC lasted three years: 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~5fb</a:t>
            </a:r>
            <a:r>
              <a:rPr lang="en-US" b="1" baseline="30000" dirty="0"/>
              <a:t>-1</a:t>
            </a:r>
            <a:r>
              <a:rPr lang="en-US" b="1" dirty="0"/>
              <a:t> of </a:t>
            </a:r>
            <a:r>
              <a:rPr lang="en-US" b="1" dirty="0" err="1"/>
              <a:t>pp</a:t>
            </a:r>
            <a:r>
              <a:rPr lang="en-US" b="1" dirty="0"/>
              <a:t> collisions at 7TeV </a:t>
            </a:r>
          </a:p>
          <a:p>
            <a:pPr lvl="1"/>
            <a:r>
              <a:rPr lang="en-US" b="1" dirty="0"/>
              <a:t>~20fb</a:t>
            </a:r>
            <a:r>
              <a:rPr lang="en-US" b="1" baseline="30000" dirty="0"/>
              <a:t>-1</a:t>
            </a:r>
            <a:r>
              <a:rPr lang="en-US" b="1" dirty="0"/>
              <a:t> at </a:t>
            </a:r>
            <a:r>
              <a:rPr lang="en-US" b="1" dirty="0" smtClean="0"/>
              <a:t>8TeV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CMS then registered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More than </a:t>
            </a:r>
            <a:r>
              <a:rPr lang="en-US" b="1" dirty="0">
                <a:solidFill>
                  <a:srgbClr val="000000"/>
                </a:solidFill>
              </a:rPr>
              <a:t>5M </a:t>
            </a:r>
            <a:r>
              <a:rPr lang="en-US" b="1" dirty="0" err="1">
                <a:solidFill>
                  <a:srgbClr val="000000"/>
                </a:solidFill>
              </a:rPr>
              <a:t>ttbar</a:t>
            </a:r>
            <a:r>
              <a:rPr lang="en-US" b="1" dirty="0">
                <a:solidFill>
                  <a:srgbClr val="000000"/>
                </a:solidFill>
              </a:rPr>
              <a:t> pairs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Around</a:t>
            </a:r>
            <a:r>
              <a:rPr lang="en-US" b="1" dirty="0">
                <a:solidFill>
                  <a:srgbClr val="7411D0"/>
                </a:solidFill>
              </a:rPr>
              <a:t> </a:t>
            </a:r>
            <a:r>
              <a:rPr lang="en-US" b="1" dirty="0"/>
              <a:t>2M of single top quarks </a:t>
            </a:r>
            <a:r>
              <a:rPr lang="en-US" dirty="0" smtClean="0"/>
              <a:t>via </a:t>
            </a:r>
            <a:r>
              <a:rPr lang="en-US" dirty="0"/>
              <a:t>t-</a:t>
            </a:r>
            <a:r>
              <a:rPr lang="en-US" dirty="0" smtClean="0"/>
              <a:t>channel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Half a million of </a:t>
            </a:r>
            <a:r>
              <a:rPr lang="en-US" b="1" dirty="0" err="1">
                <a:solidFill>
                  <a:schemeClr val="accent1"/>
                </a:solidFill>
              </a:rPr>
              <a:t>tW</a:t>
            </a:r>
            <a:r>
              <a:rPr lang="en-US" b="1" dirty="0">
                <a:solidFill>
                  <a:schemeClr val="accent1"/>
                </a:solidFill>
              </a:rPr>
              <a:t> events</a:t>
            </a:r>
            <a:r>
              <a:rPr lang="en-US" b="1" dirty="0"/>
              <a:t> 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a bit more than </a:t>
            </a:r>
            <a:r>
              <a:rPr lang="en-US" dirty="0">
                <a:solidFill>
                  <a:schemeClr val="accent4"/>
                </a:solidFill>
              </a:rPr>
              <a:t>100K of s-channel events</a:t>
            </a:r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99252"/>
              </p:ext>
            </p:extLst>
          </p:nvPr>
        </p:nvGraphicFramePr>
        <p:xfrm>
          <a:off x="911094" y="1440783"/>
          <a:ext cx="7552517" cy="1523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7649"/>
                <a:gridCol w="1413717"/>
                <a:gridCol w="1413717"/>
                <a:gridCol w="1413717"/>
                <a:gridCol w="141371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σ</a:t>
                      </a:r>
                      <a:r>
                        <a:rPr lang="en-US" sz="1400" dirty="0" smtClean="0"/>
                        <a:t> [pb]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ttbar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tW</a:t>
                      </a:r>
                      <a:endParaRPr lang="en-US" sz="14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s-channel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Tevatron (1.96TeV)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kumimoji="0" lang="en-US" sz="1400" kern="1200" dirty="0" smtClean="0"/>
                        <a:t>7.08</a:t>
                      </a:r>
                      <a:endParaRPr kumimoji="0" lang="en-U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2.08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0.22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1.046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@ 7TeV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177.31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63.89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15.74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4.29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@ 8TeV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252.89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84.69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22.2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5.24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LHC @ 13TeV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831.76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216.99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71.2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10.32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3696" t="8321"/>
          <a:stretch/>
        </p:blipFill>
        <p:spPr>
          <a:xfrm>
            <a:off x="5561936" y="3138073"/>
            <a:ext cx="3582064" cy="313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91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results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50 top papers submitted to </a:t>
            </a:r>
            <a:r>
              <a:rPr lang="en-US" dirty="0" smtClean="0"/>
              <a:t>journals, </a:t>
            </a:r>
            <a:r>
              <a:rPr lang="en-US" dirty="0" smtClean="0"/>
              <a:t>49 of them at 7/8 TeV</a:t>
            </a:r>
          </a:p>
          <a:p>
            <a:r>
              <a:rPr lang="en-US" dirty="0" smtClean="0"/>
              <a:t>High precision regime</a:t>
            </a:r>
            <a:r>
              <a:rPr lang="en-US" dirty="0"/>
              <a:t> </a:t>
            </a:r>
            <a:r>
              <a:rPr lang="en-US" dirty="0" smtClean="0"/>
              <a:t>→ most precise mass measurement to date (±0.48 </a:t>
            </a:r>
            <a:r>
              <a:rPr lang="en-US" dirty="0" err="1" smtClean="0"/>
              <a:t>GeV</a:t>
            </a:r>
            <a:r>
              <a:rPr lang="en-US" dirty="0" smtClean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58" y="1953953"/>
            <a:ext cx="3583997" cy="4372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3852" y="5267961"/>
            <a:ext cx="4791114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It would be the topic for a full talk (or several)</a:t>
            </a:r>
          </a:p>
          <a:p>
            <a:pPr algn="ctr"/>
            <a:r>
              <a:rPr lang="en-US" sz="1600" dirty="0" smtClean="0"/>
              <a:t>→ Let’s focus on one kind of process that illustrates well the potential of the LHC for top physics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953" y="1953953"/>
            <a:ext cx="3760914" cy="31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6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physics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42929" y="1283934"/>
            <a:ext cx="8357084" cy="5015339"/>
          </a:xfrm>
        </p:spPr>
        <p:txBody>
          <a:bodyPr>
            <a:noAutofit/>
          </a:bodyPr>
          <a:lstStyle/>
          <a:p>
            <a:r>
              <a:rPr lang="en-US" dirty="0" smtClean="0"/>
              <a:t>Single top production was observed for the first time also at the Tevatron (2009)</a:t>
            </a:r>
          </a:p>
          <a:p>
            <a:r>
              <a:rPr lang="en-US" dirty="0" smtClean="0"/>
              <a:t>But it was still largely unexplored when the LHC started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Rediscovery in 2010, first LHC single </a:t>
            </a:r>
            <a:r>
              <a:rPr lang="en-US" b="1" dirty="0">
                <a:solidFill>
                  <a:srgbClr val="0000FF"/>
                </a:solidFill>
              </a:rPr>
              <a:t>top </a:t>
            </a:r>
            <a:r>
              <a:rPr lang="en-US" b="1" dirty="0" smtClean="0">
                <a:solidFill>
                  <a:srgbClr val="0000FF"/>
                </a:solidFill>
              </a:rPr>
              <a:t>papers </a:t>
            </a:r>
            <a:r>
              <a:rPr lang="en-US" b="1" dirty="0" smtClean="0">
                <a:solidFill>
                  <a:srgbClr val="0000FF"/>
                </a:solidFill>
              </a:rPr>
              <a:t>in 2011</a:t>
            </a:r>
          </a:p>
          <a:p>
            <a:pPr lvl="2"/>
            <a:r>
              <a:rPr lang="en-US" b="1" dirty="0" smtClean="0">
                <a:solidFill>
                  <a:srgbClr val="000000"/>
                </a:solidFill>
              </a:rPr>
              <a:t>Today, all single top processes have been established </a:t>
            </a:r>
            <a:r>
              <a:rPr lang="en-US" dirty="0" smtClean="0"/>
              <a:t>(the Tevatron data allowed for </a:t>
            </a:r>
            <a:r>
              <a:rPr lang="en-US" dirty="0"/>
              <a:t>observation of the s-</a:t>
            </a:r>
            <a:r>
              <a:rPr lang="en-US" dirty="0" smtClean="0"/>
              <a:t>channel, after shutdown, in 2014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lvl="2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/>
              <a:t>The pioneering </a:t>
            </a:r>
            <a:r>
              <a:rPr lang="en-US" dirty="0"/>
              <a:t>times are </a:t>
            </a:r>
            <a:r>
              <a:rPr lang="en-US" dirty="0" smtClean="0"/>
              <a:t>over → entering </a:t>
            </a:r>
            <a:r>
              <a:rPr lang="en-US" dirty="0"/>
              <a:t>precision </a:t>
            </a:r>
            <a:r>
              <a:rPr lang="en-US" dirty="0" smtClean="0"/>
              <a:t>physics, </a:t>
            </a:r>
            <a:r>
              <a:rPr lang="en-US" b="1" dirty="0" smtClean="0">
                <a:solidFill>
                  <a:srgbClr val="0000FF"/>
                </a:solidFill>
              </a:rPr>
              <a:t>several </a:t>
            </a:r>
            <a:r>
              <a:rPr lang="en-US" b="1" dirty="0">
                <a:solidFill>
                  <a:srgbClr val="0000FF"/>
                </a:solidFill>
              </a:rPr>
              <a:t>properties already studied in t-channel </a:t>
            </a:r>
            <a:r>
              <a:rPr lang="en-US" b="1" dirty="0" smtClean="0">
                <a:solidFill>
                  <a:srgbClr val="0000FF"/>
                </a:solidFill>
              </a:rPr>
              <a:t>production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b="1" dirty="0"/>
              <a:t>Single top processes are very sensitive to BSM </a:t>
            </a:r>
            <a:r>
              <a:rPr lang="en-US" b="1" dirty="0" smtClean="0"/>
              <a:t>effects </a:t>
            </a:r>
            <a:endParaRPr lang="en-US" b="1" dirty="0" smtClean="0"/>
          </a:p>
          <a:p>
            <a:pPr marL="594360" lvl="2" indent="0">
              <a:buNone/>
            </a:pPr>
            <a:r>
              <a:rPr lang="en-US" b="1" dirty="0" smtClean="0"/>
              <a:t>→ </a:t>
            </a:r>
            <a:r>
              <a:rPr lang="en-US" dirty="0" smtClean="0"/>
              <a:t>so far everything in agreement with SM predictions 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32647" y="5570612"/>
            <a:ext cx="8467366" cy="60473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5-Point Star 7"/>
          <p:cNvSpPr/>
          <p:nvPr/>
        </p:nvSpPr>
        <p:spPr>
          <a:xfrm>
            <a:off x="224632" y="5442108"/>
            <a:ext cx="283696" cy="287246"/>
          </a:xfrm>
          <a:prstGeom prst="star5">
            <a:avLst/>
          </a:prstGeom>
          <a:solidFill>
            <a:srgbClr val="6F79C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632" y="4951804"/>
            <a:ext cx="1553020" cy="47518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1986 - Tevatron starts colliding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2710825" y="5723807"/>
            <a:ext cx="1553019" cy="46166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1995 - Top quark discovery</a:t>
            </a:r>
            <a:endParaRPr lang="en-US" sz="1200" dirty="0"/>
          </a:p>
        </p:txBody>
      </p:sp>
      <p:sp>
        <p:nvSpPr>
          <p:cNvPr id="11" name="5-Point Star 10"/>
          <p:cNvSpPr/>
          <p:nvPr/>
        </p:nvSpPr>
        <p:spPr>
          <a:xfrm>
            <a:off x="2752564" y="5406772"/>
            <a:ext cx="283696" cy="287246"/>
          </a:xfrm>
          <a:prstGeom prst="star5">
            <a:avLst/>
          </a:prstGeom>
          <a:solidFill>
            <a:srgbClr val="6F79C3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0406731">
            <a:off x="6607900" y="4733455"/>
            <a:ext cx="1325292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2009 - Single top discovery</a:t>
            </a:r>
            <a:endParaRPr lang="en-US" sz="1200" dirty="0"/>
          </a:p>
        </p:txBody>
      </p:sp>
      <p:sp>
        <p:nvSpPr>
          <p:cNvPr id="13" name="5-Point Star 12"/>
          <p:cNvSpPr/>
          <p:nvPr/>
        </p:nvSpPr>
        <p:spPr>
          <a:xfrm>
            <a:off x="6634636" y="5398756"/>
            <a:ext cx="283696" cy="287246"/>
          </a:xfrm>
          <a:prstGeom prst="star5">
            <a:avLst/>
          </a:prstGeom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14406" y="5733910"/>
            <a:ext cx="1535265" cy="461665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2010 - LHC starts colliding</a:t>
            </a:r>
            <a:endParaRPr lang="en-US" sz="1200" dirty="0"/>
          </a:p>
        </p:txBody>
      </p:sp>
      <p:sp>
        <p:nvSpPr>
          <p:cNvPr id="15" name="5-Point Star 14"/>
          <p:cNvSpPr/>
          <p:nvPr/>
        </p:nvSpPr>
        <p:spPr>
          <a:xfrm>
            <a:off x="7027774" y="5402158"/>
            <a:ext cx="283696" cy="287246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5-Point Star 15"/>
          <p:cNvSpPr/>
          <p:nvPr/>
        </p:nvSpPr>
        <p:spPr>
          <a:xfrm>
            <a:off x="7447534" y="5380774"/>
            <a:ext cx="283696" cy="287246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20456865">
            <a:off x="7609948" y="4818350"/>
            <a:ext cx="1403848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2011 – First LHC single top paper</a:t>
            </a:r>
            <a:endParaRPr lang="en-US" sz="1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32647" y="4820960"/>
            <a:ext cx="616511" cy="0"/>
          </a:xfrm>
          <a:prstGeom prst="line">
            <a:avLst/>
          </a:prstGeom>
          <a:ln w="57150" cmpd="sng">
            <a:solidFill>
              <a:schemeClr val="accent5">
                <a:lumMod val="60000"/>
                <a:lumOff val="40000"/>
              </a:schemeClr>
            </a:solidFill>
            <a:prstDash val="solid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02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84550"/>
          </a:xfrm>
        </p:spPr>
        <p:txBody>
          <a:bodyPr>
            <a:noAutofit/>
          </a:bodyPr>
          <a:lstStyle/>
          <a:p>
            <a:r>
              <a:rPr lang="en-US" dirty="0" smtClean="0"/>
              <a:t>This process could not be studied at the Tevatron, since its production rate was very low,  but it is the second most common single top process at the LHC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ilepton final state: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2 opposite sign leptons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Missing transverse energy due to the neutrinos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One jet coming from a b-decay</a:t>
            </a:r>
          </a:p>
          <a:p>
            <a:r>
              <a:rPr lang="en-US" dirty="0" smtClean="0"/>
              <a:t>Main background: </a:t>
            </a:r>
            <a:r>
              <a:rPr lang="en-US" dirty="0" err="1" smtClean="0"/>
              <a:t>tt</a:t>
            </a:r>
            <a:r>
              <a:rPr lang="en-US" dirty="0" smtClean="0"/>
              <a:t> production</a:t>
            </a:r>
          </a:p>
          <a:p>
            <a:r>
              <a:rPr lang="en-US" dirty="0" smtClean="0"/>
              <a:t>But it is a main background on its own of: 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  <a:cs typeface="Candara"/>
              </a:rPr>
              <a:t>H→ WW →2l2</a:t>
            </a:r>
            <a:r>
              <a:rPr lang="en-US" dirty="0" smtClean="0">
                <a:solidFill>
                  <a:schemeClr val="accent1"/>
                </a:solidFill>
                <a:latin typeface="Candara"/>
                <a:cs typeface="Candara"/>
              </a:rPr>
              <a:t>ν</a:t>
            </a:r>
          </a:p>
          <a:p>
            <a:pPr lvl="1"/>
            <a:r>
              <a:rPr lang="en-US" dirty="0" err="1" smtClean="0">
                <a:solidFill>
                  <a:schemeClr val="accent1"/>
                </a:solidFill>
                <a:cs typeface="Candara"/>
              </a:rPr>
              <a:t>tt</a:t>
            </a:r>
            <a:r>
              <a:rPr lang="en-US" dirty="0" smtClean="0">
                <a:solidFill>
                  <a:schemeClr val="accent1"/>
                </a:solidFill>
                <a:cs typeface="Candara"/>
              </a:rPr>
              <a:t> </a:t>
            </a:r>
            <a:r>
              <a:rPr lang="en-US" dirty="0">
                <a:solidFill>
                  <a:schemeClr val="accent1"/>
                </a:solidFill>
                <a:cs typeface="Candara"/>
              </a:rPr>
              <a:t>→</a:t>
            </a:r>
            <a:r>
              <a:rPr lang="en-US" dirty="0" smtClean="0">
                <a:solidFill>
                  <a:schemeClr val="accent1"/>
                </a:solidFill>
                <a:cs typeface="Candara"/>
              </a:rPr>
              <a:t>2l2</a:t>
            </a:r>
            <a:r>
              <a:rPr lang="en-US" dirty="0" smtClean="0">
                <a:solidFill>
                  <a:schemeClr val="accent1"/>
                </a:solidFill>
                <a:latin typeface="Candara"/>
                <a:cs typeface="Candara"/>
              </a:rPr>
              <a:t>ν</a:t>
            </a:r>
            <a:r>
              <a:rPr lang="en-US" dirty="0" smtClean="0">
                <a:solidFill>
                  <a:schemeClr val="accent1"/>
                </a:solidFill>
                <a:cs typeface="Candara"/>
              </a:rPr>
              <a:t>2b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165" y="1958863"/>
            <a:ext cx="3225882" cy="145766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811126" y="3752726"/>
            <a:ext cx="3061724" cy="2569852"/>
            <a:chOff x="5811126" y="3752726"/>
            <a:chExt cx="3061724" cy="25698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1126" y="3752726"/>
              <a:ext cx="3061724" cy="25698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94070" r="85194"/>
            <a:stretch/>
          </p:blipFill>
          <p:spPr>
            <a:xfrm>
              <a:off x="7162290" y="6151350"/>
              <a:ext cx="453326" cy="152400"/>
            </a:xfrm>
            <a:prstGeom prst="rect">
              <a:avLst/>
            </a:prstGeom>
          </p:spPr>
        </p:pic>
      </p:grpSp>
      <p:sp>
        <p:nvSpPr>
          <p:cNvPr id="10" name="Oval 9"/>
          <p:cNvSpPr/>
          <p:nvPr/>
        </p:nvSpPr>
        <p:spPr>
          <a:xfrm>
            <a:off x="6764348" y="5193887"/>
            <a:ext cx="851268" cy="485143"/>
          </a:xfrm>
          <a:prstGeom prst="ellipse">
            <a:avLst/>
          </a:prstGeom>
          <a:noFill/>
          <a:ln w="53975">
            <a:solidFill>
              <a:srgbClr val="95CCD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33023" y="5536101"/>
            <a:ext cx="4251899" cy="615249"/>
          </a:xfrm>
          <a:prstGeom prst="straightConnector1">
            <a:avLst/>
          </a:prstGeom>
          <a:ln w="57150" cmpd="sng">
            <a:solidFill>
              <a:srgbClr val="95CCD4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8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at 7TeV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315842"/>
            <a:ext cx="8229600" cy="852949"/>
          </a:xfrm>
        </p:spPr>
        <p:txBody>
          <a:bodyPr>
            <a:normAutofit/>
          </a:bodyPr>
          <a:lstStyle/>
          <a:p>
            <a:r>
              <a:rPr lang="en-US" dirty="0" smtClean="0"/>
              <a:t>At 7 TeV, with the full luminosity recorded (4.9fb</a:t>
            </a:r>
            <a:r>
              <a:rPr lang="en-US" baseline="30000" dirty="0" smtClean="0"/>
              <a:t>-1</a:t>
            </a:r>
            <a:r>
              <a:rPr lang="en-US" dirty="0" smtClean="0"/>
              <a:t>) → analysis statistically limited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16" y="2026151"/>
            <a:ext cx="3473116" cy="3085138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3930316" y="2120850"/>
            <a:ext cx="4756484" cy="41055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Final states with electrons and/or </a:t>
            </a:r>
            <a:r>
              <a:rPr lang="en-US" dirty="0" err="1" smtClean="0"/>
              <a:t>muons</a:t>
            </a:r>
            <a:endParaRPr lang="en-US" dirty="0"/>
          </a:p>
          <a:p>
            <a:r>
              <a:rPr lang="en-US" dirty="0"/>
              <a:t>Signal region (events with one b-tagged jet) supported by two control regions enriched in </a:t>
            </a:r>
            <a:r>
              <a:rPr lang="en-US" dirty="0" err="1"/>
              <a:t>tt</a:t>
            </a:r>
            <a:r>
              <a:rPr lang="en-US" dirty="0"/>
              <a:t> background designed to constrain this background:</a:t>
            </a:r>
          </a:p>
          <a:p>
            <a:pPr lvl="1"/>
            <a:r>
              <a:rPr lang="en-US" dirty="0">
                <a:solidFill>
                  <a:srgbClr val="727CA3"/>
                </a:solidFill>
              </a:rPr>
              <a:t>2 jets, one of them b-tagged</a:t>
            </a:r>
          </a:p>
          <a:p>
            <a:pPr lvl="1"/>
            <a:r>
              <a:rPr lang="en-US" dirty="0">
                <a:solidFill>
                  <a:srgbClr val="727CA3"/>
                </a:solidFill>
              </a:rPr>
              <a:t>2 jets, both of them b-tagged </a:t>
            </a:r>
            <a:endParaRPr lang="en-US" dirty="0" smtClean="0">
              <a:solidFill>
                <a:srgbClr val="727CA3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Analysis based on a BDT (</a:t>
            </a:r>
            <a:r>
              <a:rPr lang="en-US" dirty="0" err="1" smtClean="0"/>
              <a:t>tW</a:t>
            </a:r>
            <a:r>
              <a:rPr lang="en-US" dirty="0" smtClean="0"/>
              <a:t> Vs. </a:t>
            </a:r>
            <a:r>
              <a:rPr lang="en-US" dirty="0" err="1" smtClean="0"/>
              <a:t>tt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cut-based analysis as cross-check</a:t>
            </a:r>
          </a:p>
          <a:p>
            <a:r>
              <a:rPr lang="en-US" dirty="0" smtClean="0"/>
              <a:t>Significance of </a:t>
            </a:r>
            <a:r>
              <a:rPr lang="en-US" b="1" u="sng" dirty="0" smtClean="0">
                <a:solidFill>
                  <a:schemeClr val="tx2"/>
                </a:solidFill>
              </a:rPr>
              <a:t>4.0σ → strong evidence</a:t>
            </a:r>
          </a:p>
          <a:p>
            <a:pPr marL="274320" lvl="1" indent="0">
              <a:buNone/>
            </a:pPr>
            <a:endParaRPr lang="en-US" b="1" u="sng" dirty="0">
              <a:solidFill>
                <a:srgbClr val="727CA3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6745" y="5371021"/>
            <a:ext cx="2810122" cy="523220"/>
          </a:xfrm>
          <a:prstGeom prst="rect">
            <a:avLst/>
          </a:prstGeom>
          <a:ln>
            <a:solidFill>
              <a:srgbClr val="95CCD4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hu-HU" sz="1400" dirty="0"/>
              <a:t>Phys. Rev. Lett. 110 (2013) 022003</a:t>
            </a:r>
            <a:endParaRPr lang="en-US" sz="1400" dirty="0" smtClean="0">
              <a:latin typeface="Cambria"/>
              <a:cs typeface="Cambria"/>
              <a:hlinkClick r:id="rId3"/>
            </a:endParaRPr>
          </a:p>
          <a:p>
            <a:pPr algn="ctr"/>
            <a:r>
              <a:rPr lang="en-US" sz="1400" dirty="0" smtClean="0">
                <a:latin typeface="Cambria"/>
                <a:cs typeface="Cambria"/>
                <a:hlinkClick r:id="rId3"/>
              </a:rPr>
              <a:t>arXiv</a:t>
            </a:r>
            <a:r>
              <a:rPr lang="en-US" sz="1400" dirty="0">
                <a:latin typeface="Cambria"/>
                <a:cs typeface="Cambria"/>
                <a:hlinkClick r:id="rId3"/>
              </a:rPr>
              <a:t>:1209.3489</a:t>
            </a:r>
            <a:endParaRPr lang="en-US" sz="14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1617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64" y="1827018"/>
            <a:ext cx="4173731" cy="3515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at 8TeV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339157"/>
            <a:ext cx="8229600" cy="732992"/>
          </a:xfrm>
        </p:spPr>
        <p:txBody>
          <a:bodyPr>
            <a:normAutofit/>
          </a:bodyPr>
          <a:lstStyle/>
          <a:p>
            <a:r>
              <a:rPr lang="en-US" dirty="0" smtClean="0"/>
              <a:t>At 8 TeV, the analysis is no longer limited by statistics (</a:t>
            </a:r>
            <a:r>
              <a:rPr lang="en-US" dirty="0"/>
              <a:t>12.2fb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  <a:r>
              <a:rPr lang="en-US" dirty="0" smtClean="0"/>
              <a:t>)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244290" y="2142235"/>
            <a:ext cx="4442510" cy="438571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more sophisticated BDT  (cross-checked with a cut-based analysis, and a shape-based analysis)</a:t>
            </a:r>
          </a:p>
          <a:p>
            <a:r>
              <a:rPr lang="en-US" dirty="0" smtClean="0"/>
              <a:t>The </a:t>
            </a:r>
            <a:r>
              <a:rPr lang="en-US" dirty="0"/>
              <a:t>same control regions were </a:t>
            </a:r>
            <a:r>
              <a:rPr lang="en-US" dirty="0" smtClean="0"/>
              <a:t>used </a:t>
            </a:r>
          </a:p>
          <a:p>
            <a:r>
              <a:rPr lang="en-US" dirty="0" smtClean="0"/>
              <a:t>The </a:t>
            </a:r>
            <a:r>
              <a:rPr lang="en-US" dirty="0"/>
              <a:t>key to a better sensitivity was the use of ‘loose’ </a:t>
            </a:r>
            <a:r>
              <a:rPr lang="en-US" dirty="0" smtClean="0"/>
              <a:t>jets</a:t>
            </a:r>
          </a:p>
          <a:p>
            <a:r>
              <a:rPr lang="en-US" dirty="0" smtClean="0"/>
              <a:t>The </a:t>
            </a:r>
            <a:r>
              <a:rPr lang="en-US" dirty="0"/>
              <a:t>main uncertainties come from theory modeling of </a:t>
            </a:r>
            <a:r>
              <a:rPr lang="en-US" dirty="0" err="1" smtClean="0"/>
              <a:t>tt</a:t>
            </a:r>
            <a:endParaRPr lang="en-US" dirty="0" smtClean="0"/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en-US" b="1" u="sng" dirty="0">
                <a:solidFill>
                  <a:schemeClr val="bg2"/>
                </a:solidFill>
              </a:rPr>
              <a:t>6.1σ  → Observation 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007417" y="5592615"/>
            <a:ext cx="2849658" cy="523220"/>
          </a:xfrm>
          <a:prstGeom prst="rect">
            <a:avLst/>
          </a:prstGeom>
          <a:ln>
            <a:solidFill>
              <a:srgbClr val="95CCD4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mbria"/>
                <a:cs typeface="Cambria"/>
                <a:hlinkClick r:id="rId3"/>
              </a:rPr>
              <a:t> </a:t>
            </a:r>
            <a:r>
              <a:rPr lang="hu-HU" sz="1400" dirty="0"/>
              <a:t>Phys. Rev. Lett. 112 (2014) 231802</a:t>
            </a:r>
            <a:endParaRPr lang="en-US" sz="1400" dirty="0" smtClean="0">
              <a:latin typeface="Cambria"/>
              <a:cs typeface="Cambria"/>
              <a:hlinkClick r:id="rId3"/>
            </a:endParaRPr>
          </a:p>
          <a:p>
            <a:pPr algn="ctr"/>
            <a:r>
              <a:rPr lang="en-US" sz="1400" dirty="0" smtClean="0">
                <a:latin typeface="Cambria"/>
                <a:cs typeface="Cambria"/>
                <a:hlinkClick r:id="rId3"/>
              </a:rPr>
              <a:t>arXiv</a:t>
            </a:r>
            <a:r>
              <a:rPr lang="en-US" sz="1400" dirty="0">
                <a:latin typeface="Cambria"/>
                <a:cs typeface="Cambria"/>
                <a:hlinkClick r:id="rId3"/>
              </a:rPr>
              <a:t>:1401.2942</a:t>
            </a:r>
            <a:endParaRPr lang="en-US" sz="14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49178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89"/>
          <a:stretch/>
        </p:blipFill>
        <p:spPr>
          <a:xfrm>
            <a:off x="2126340" y="1876968"/>
            <a:ext cx="4695085" cy="3573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Run-1 single top wrap-up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tW</a:t>
            </a:r>
            <a:r>
              <a:rPr lang="en-US" dirty="0" smtClean="0"/>
              <a:t> cross sections obtained at 7 and 8TeV, as well as the t- and s-channel measurements, are in good agreement with the SM expectations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During </a:t>
            </a:r>
            <a:r>
              <a:rPr lang="en-US" dirty="0"/>
              <a:t>Run-</a:t>
            </a:r>
            <a:r>
              <a:rPr lang="en-US" dirty="0" smtClean="0"/>
              <a:t>1 the </a:t>
            </a:r>
            <a:r>
              <a:rPr lang="en-US" dirty="0" smtClean="0"/>
              <a:t>first properties were </a:t>
            </a:r>
            <a:r>
              <a:rPr lang="en-US" dirty="0" smtClean="0"/>
              <a:t>measured</a:t>
            </a:r>
            <a:r>
              <a:rPr lang="en-US" dirty="0" smtClean="0"/>
              <a:t> </a:t>
            </a:r>
            <a:r>
              <a:rPr lang="en-US" dirty="0" smtClean="0"/>
              <a:t>in t-channel events (top polarization, W </a:t>
            </a:r>
            <a:r>
              <a:rPr lang="en-US" dirty="0" err="1" smtClean="0"/>
              <a:t>helicities</a:t>
            </a:r>
            <a:r>
              <a:rPr lang="en-US" dirty="0" smtClean="0"/>
              <a:t>, |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tb</a:t>
            </a:r>
            <a:r>
              <a:rPr lang="en-US" dirty="0" smtClean="0"/>
              <a:t>|..)</a:t>
            </a:r>
            <a:r>
              <a:rPr lang="en-US" dirty="0" smtClean="0"/>
              <a:t>, and searches for FCNC (</a:t>
            </a:r>
            <a:r>
              <a:rPr lang="en-US" dirty="0" err="1" smtClean="0">
                <a:cs typeface="Candara"/>
              </a:rPr>
              <a:t>tZq</a:t>
            </a:r>
            <a:r>
              <a:rPr lang="en-US" dirty="0" smtClean="0">
                <a:cs typeface="Candara"/>
              </a:rPr>
              <a:t>, </a:t>
            </a:r>
            <a:r>
              <a:rPr lang="en-US" dirty="0" err="1" smtClean="0">
                <a:cs typeface="Candara"/>
              </a:rPr>
              <a:t>t</a:t>
            </a:r>
            <a:r>
              <a:rPr lang="en-US" dirty="0" err="1" smtClean="0">
                <a:latin typeface="Candara"/>
                <a:cs typeface="Candara"/>
              </a:rPr>
              <a:t>γ</a:t>
            </a:r>
            <a:r>
              <a:rPr lang="en-US" dirty="0" err="1" smtClean="0">
                <a:cs typeface="Candara"/>
              </a:rPr>
              <a:t>q</a:t>
            </a:r>
            <a:r>
              <a:rPr lang="en-US" dirty="0" smtClean="0"/>
              <a:t>) and anomalous </a:t>
            </a:r>
            <a:r>
              <a:rPr lang="en-US" dirty="0" smtClean="0"/>
              <a:t>couplings </a:t>
            </a:r>
            <a:r>
              <a:rPr lang="en-US" dirty="0" smtClean="0"/>
              <a:t>were performed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the Higgs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Autofit/>
          </a:bodyPr>
          <a:lstStyle/>
          <a:p>
            <a:r>
              <a:rPr lang="en-US" dirty="0" smtClean="0"/>
              <a:t>Meanwhile</a:t>
            </a:r>
            <a:r>
              <a:rPr lang="en-US" dirty="0" smtClean="0"/>
              <a:t>, at </a:t>
            </a:r>
            <a:r>
              <a:rPr lang="en-US" dirty="0" smtClean="0"/>
              <a:t>the start of the Run</a:t>
            </a:r>
            <a:r>
              <a:rPr lang="en-US" dirty="0"/>
              <a:t>-1 </a:t>
            </a:r>
            <a:r>
              <a:rPr lang="en-US" dirty="0" smtClean="0"/>
              <a:t>we looked for </a:t>
            </a:r>
            <a:r>
              <a:rPr lang="en-US" dirty="0"/>
              <a:t>the Higgs </a:t>
            </a:r>
            <a:r>
              <a:rPr lang="en-US" dirty="0" smtClean="0"/>
              <a:t>everywhere</a:t>
            </a:r>
          </a:p>
          <a:p>
            <a:pPr lvl="1"/>
            <a:r>
              <a:rPr lang="en-US" dirty="0" smtClean="0"/>
              <a:t>Production </a:t>
            </a:r>
            <a:r>
              <a:rPr lang="en-US" dirty="0" smtClean="0"/>
              <a:t>and decay modes determined by the mass of the Higgs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100" dirty="0" smtClean="0"/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performed a </a:t>
            </a:r>
            <a:r>
              <a:rPr lang="en-US" b="1" dirty="0">
                <a:solidFill>
                  <a:srgbClr val="9FB8CD"/>
                </a:solidFill>
              </a:rPr>
              <a:t>full mass scan from the LEP limit of 114.4 until above </a:t>
            </a:r>
            <a:r>
              <a:rPr lang="en-US" b="1" dirty="0" smtClean="0">
                <a:solidFill>
                  <a:srgbClr val="9FB8CD"/>
                </a:solidFill>
              </a:rPr>
              <a:t>600GeV</a:t>
            </a:r>
          </a:p>
          <a:p>
            <a:pPr lvl="1"/>
            <a:r>
              <a:rPr lang="en-US" u="sng" dirty="0"/>
              <a:t>We found </a:t>
            </a:r>
            <a:r>
              <a:rPr lang="en-US" u="sng" dirty="0" smtClean="0"/>
              <a:t>it with </a:t>
            </a:r>
            <a:r>
              <a:rPr lang="en-US" u="sng" dirty="0"/>
              <a:t>a mass of ~125GeV</a:t>
            </a:r>
          </a:p>
          <a:p>
            <a:endParaRPr lang="en-US" b="1" dirty="0">
              <a:solidFill>
                <a:srgbClr val="9FB8CD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023658"/>
            <a:ext cx="3612904" cy="3197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16" y="1990499"/>
            <a:ext cx="1484713" cy="640220"/>
          </a:xfrm>
          <a:prstGeom prst="rect">
            <a:avLst/>
          </a:prstGeom>
          <a:ln>
            <a:solidFill>
              <a:srgbClr val="3B3B3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675" y="3348568"/>
            <a:ext cx="940033" cy="492988"/>
          </a:xfrm>
          <a:prstGeom prst="rect">
            <a:avLst/>
          </a:prstGeom>
          <a:ln>
            <a:solidFill>
              <a:srgbClr val="3B3B3B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75" y="4206676"/>
            <a:ext cx="1173261" cy="497690"/>
          </a:xfrm>
          <a:prstGeom prst="rect">
            <a:avLst/>
          </a:prstGeom>
          <a:ln>
            <a:solidFill>
              <a:srgbClr val="3B3B3B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28" y="4206676"/>
            <a:ext cx="944671" cy="497690"/>
          </a:xfrm>
          <a:prstGeom prst="rect">
            <a:avLst/>
          </a:prstGeom>
          <a:ln>
            <a:solidFill>
              <a:srgbClr val="3B3B3B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646" y="2043246"/>
            <a:ext cx="3265165" cy="31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2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Two discoveries separated by 17 years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385178"/>
          </a:xfrm>
        </p:spPr>
        <p:txBody>
          <a:bodyPr/>
          <a:lstStyle/>
          <a:p>
            <a:r>
              <a:rPr lang="en-US" sz="2000" dirty="0" smtClean="0"/>
              <a:t>Top quark discovery</a:t>
            </a: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375653"/>
          </a:xfrm>
        </p:spPr>
        <p:txBody>
          <a:bodyPr>
            <a:noAutofit/>
          </a:bodyPr>
          <a:lstStyle/>
          <a:p>
            <a:r>
              <a:rPr lang="en-US" sz="2000" dirty="0" smtClean="0"/>
              <a:t>Higgs boson discovery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57200" y="1764632"/>
            <a:ext cx="4038600" cy="4407568"/>
          </a:xfrm>
        </p:spPr>
        <p:txBody>
          <a:bodyPr>
            <a:normAutofit/>
          </a:bodyPr>
          <a:lstStyle/>
          <a:p>
            <a:r>
              <a:rPr lang="en-US" sz="1800" dirty="0"/>
              <a:t>February 24, </a:t>
            </a:r>
            <a:r>
              <a:rPr lang="en-US" sz="1800" dirty="0" smtClean="0"/>
              <a:t>1995 – </a:t>
            </a:r>
            <a:r>
              <a:rPr lang="en-US" sz="1800" b="1" dirty="0" smtClean="0"/>
              <a:t>Tevatron</a:t>
            </a:r>
          </a:p>
          <a:p>
            <a:pPr lvl="1"/>
            <a:r>
              <a:rPr lang="en-US" b="1" dirty="0" smtClean="0"/>
              <a:t>CDF</a:t>
            </a:r>
            <a:r>
              <a:rPr lang="en-US" b="1" dirty="0"/>
              <a:t> </a:t>
            </a:r>
            <a:r>
              <a:rPr lang="en-US" b="1" dirty="0" smtClean="0"/>
              <a:t>→ </a:t>
            </a:r>
            <a:r>
              <a:rPr lang="en-US" sz="1400" dirty="0" smtClean="0">
                <a:latin typeface="Cambria"/>
                <a:cs typeface="Cambria"/>
                <a:hlinkClick r:id="rId2"/>
              </a:rPr>
              <a:t>arXiv:9503002</a:t>
            </a:r>
            <a:endParaRPr lang="en-US" sz="1400" dirty="0" smtClean="0">
              <a:latin typeface="Cambria"/>
              <a:cs typeface="Cambria"/>
            </a:endParaRPr>
          </a:p>
          <a:p>
            <a:pPr lvl="1"/>
            <a:r>
              <a:rPr lang="en-US" b="1" dirty="0" smtClean="0">
                <a:cs typeface="Cambria"/>
              </a:rPr>
              <a:t>D0 </a:t>
            </a:r>
            <a:r>
              <a:rPr lang="en-US" dirty="0">
                <a:cs typeface="Cambria"/>
              </a:rPr>
              <a:t>→ </a:t>
            </a:r>
            <a:r>
              <a:rPr lang="en-US" sz="1400" dirty="0" smtClean="0">
                <a:latin typeface="Cambria"/>
                <a:cs typeface="Cambria"/>
                <a:hlinkClick r:id="rId3"/>
              </a:rPr>
              <a:t>arXiv:9503003</a:t>
            </a:r>
            <a:endParaRPr lang="en-US" sz="1400" dirty="0" smtClean="0">
              <a:latin typeface="Cambria"/>
              <a:cs typeface="Cambria"/>
            </a:endParaRP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648200" y="1764632"/>
            <a:ext cx="4038600" cy="440756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July 4, 2012 – </a:t>
            </a:r>
            <a:r>
              <a:rPr lang="en-US" sz="1800" b="1" dirty="0" smtClean="0">
                <a:solidFill>
                  <a:srgbClr val="000000"/>
                </a:solidFill>
              </a:rPr>
              <a:t>LHC</a:t>
            </a:r>
          </a:p>
          <a:p>
            <a:pPr lvl="1"/>
            <a:r>
              <a:rPr lang="en-US" b="1" dirty="0" smtClean="0"/>
              <a:t>ATLAS</a:t>
            </a:r>
            <a:r>
              <a:rPr lang="en-US" dirty="0" smtClean="0"/>
              <a:t> →  </a:t>
            </a:r>
            <a:r>
              <a:rPr lang="en-US" sz="1400" dirty="0" smtClean="0">
                <a:latin typeface="Cambria"/>
                <a:cs typeface="Cambria"/>
                <a:hlinkClick r:id="rId4"/>
              </a:rPr>
              <a:t>arXiv:1207.7214</a:t>
            </a:r>
            <a:endParaRPr lang="en-US" sz="1400" dirty="0" smtClean="0">
              <a:latin typeface="Cambria"/>
              <a:cs typeface="Cambria"/>
            </a:endParaRPr>
          </a:p>
          <a:p>
            <a:pPr lvl="1"/>
            <a:r>
              <a:rPr lang="en-US" b="1" dirty="0" smtClean="0"/>
              <a:t>CMS</a:t>
            </a:r>
            <a:r>
              <a:rPr lang="en-US" dirty="0"/>
              <a:t> </a:t>
            </a:r>
            <a:r>
              <a:rPr lang="en-US" dirty="0" smtClean="0"/>
              <a:t>→</a:t>
            </a:r>
            <a:r>
              <a:rPr lang="en-US" dirty="0" smtClean="0">
                <a:latin typeface="Cambria"/>
                <a:cs typeface="Cambria"/>
              </a:rPr>
              <a:t> </a:t>
            </a:r>
            <a:r>
              <a:rPr lang="en-US" sz="1400" dirty="0" smtClean="0">
                <a:latin typeface="Cambria"/>
                <a:cs typeface="Cambria"/>
                <a:hlinkClick r:id="rId5"/>
              </a:rPr>
              <a:t>arXiv</a:t>
            </a:r>
            <a:r>
              <a:rPr lang="en-US" sz="1400" dirty="0">
                <a:latin typeface="Cambria"/>
                <a:cs typeface="Cambria"/>
                <a:hlinkClick r:id="rId5"/>
              </a:rPr>
              <a:t>:</a:t>
            </a:r>
            <a:r>
              <a:rPr lang="en-US" sz="1400" dirty="0" smtClean="0">
                <a:latin typeface="Cambria"/>
                <a:cs typeface="Cambria"/>
                <a:hlinkClick r:id="rId5"/>
              </a:rPr>
              <a:t>1207.7235</a:t>
            </a:r>
            <a:endParaRPr lang="en-US" sz="1400" dirty="0" smtClean="0">
              <a:latin typeface="Cambria"/>
              <a:cs typeface="Cambria"/>
            </a:endParaRPr>
          </a:p>
          <a:p>
            <a:pPr lvl="1"/>
            <a:endParaRPr lang="en-US" sz="1600" dirty="0"/>
          </a:p>
        </p:txBody>
      </p:sp>
      <p:pic>
        <p:nvPicPr>
          <p:cNvPr id="10" name="Picture 9" descr="95-0308-12.hr-small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7" y="3019834"/>
            <a:ext cx="1823252" cy="14586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6892" y="4478435"/>
            <a:ext cx="3339953" cy="17479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758" y="4839861"/>
            <a:ext cx="2664209" cy="12654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6869" y="2900656"/>
            <a:ext cx="2537131" cy="1577779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3848" y="3044981"/>
            <a:ext cx="1479867" cy="26939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1221" y="2794482"/>
            <a:ext cx="2434694" cy="16839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917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47" y="2088633"/>
            <a:ext cx="3673645" cy="3315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channels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observe it with different levels of confidence, in a variety of decay channels, exploiting all possible production modes</a:t>
            </a:r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30" y="2638698"/>
            <a:ext cx="3446445" cy="21849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0592" y="4836982"/>
            <a:ext cx="417993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Observed and median expected significances of the excesses for each decay mode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29788" y="2303309"/>
            <a:ext cx="1468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mbria"/>
                <a:cs typeface="Cambria"/>
                <a:hlinkClick r:id="rId4"/>
              </a:rPr>
              <a:t>arXiv:1412.8662</a:t>
            </a:r>
            <a:endParaRPr lang="en-US" sz="1400" dirty="0" smtClean="0">
              <a:latin typeface="Cambria"/>
              <a:cs typeface="Cambri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256625" y="3152170"/>
            <a:ext cx="843414" cy="0"/>
          </a:xfrm>
          <a:prstGeom prst="straightConnector1">
            <a:avLst/>
          </a:prstGeom>
          <a:ln w="57150" cmpd="sng">
            <a:solidFill>
              <a:schemeClr val="accent4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459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Higgs channels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observe it with different levels of confidence, in a variety of decay channels, exploiting all possible production modes</a:t>
            </a:r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0" y="2638698"/>
            <a:ext cx="3446445" cy="21849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0592" y="4836982"/>
            <a:ext cx="417993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Observed and median expected significances of the excesses for each decay mode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29788" y="2303309"/>
            <a:ext cx="1468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mbria"/>
                <a:cs typeface="Cambria"/>
                <a:hlinkClick r:id="rId3"/>
              </a:rPr>
              <a:t>arXiv:1412.8662</a:t>
            </a:r>
            <a:endParaRPr lang="en-US" sz="1400" dirty="0" smtClean="0">
              <a:latin typeface="Cambria"/>
              <a:cs typeface="Cambri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256625" y="3366058"/>
            <a:ext cx="843414" cy="0"/>
          </a:xfrm>
          <a:prstGeom prst="straightConnector1">
            <a:avLst/>
          </a:prstGeom>
          <a:ln w="57150" cmpd="sng">
            <a:solidFill>
              <a:schemeClr val="accent4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039" y="2133300"/>
            <a:ext cx="3419100" cy="32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7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Higgs channels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observe it with different levels of confidence, in a variety of decay channels, exploiting all possible production modes</a:t>
            </a:r>
          </a:p>
          <a:p>
            <a:endParaRPr lang="en-US" u="sng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0" y="2638698"/>
            <a:ext cx="3446445" cy="21849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0592" y="4836982"/>
            <a:ext cx="417993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Observed and median expected significances of the excesses for each decay mode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729788" y="2303309"/>
            <a:ext cx="1468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mbria"/>
                <a:cs typeface="Cambria"/>
                <a:hlinkClick r:id="rId3"/>
              </a:rPr>
              <a:t>arXiv:1412.8662</a:t>
            </a:r>
            <a:endParaRPr lang="en-US" sz="1400" dirty="0" smtClean="0">
              <a:latin typeface="Cambria"/>
              <a:cs typeface="Cambria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256625" y="3526474"/>
            <a:ext cx="843414" cy="0"/>
          </a:xfrm>
          <a:prstGeom prst="straightConnector1">
            <a:avLst/>
          </a:prstGeom>
          <a:ln w="57150" cmpd="sng">
            <a:solidFill>
              <a:schemeClr val="accent4">
                <a:lumMod val="7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0282"/>
          <a:stretch/>
        </p:blipFill>
        <p:spPr>
          <a:xfrm>
            <a:off x="5100039" y="2488008"/>
            <a:ext cx="2866874" cy="2813423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7432949" y="1902992"/>
            <a:ext cx="1598972" cy="755859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* Will focus on this one!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261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 smtClean="0">
                <a:latin typeface="+mj-lt"/>
              </a:rPr>
              <a:t>H→WW→ </a:t>
            </a:r>
            <a:r>
              <a:rPr lang="en-US" sz="3200" dirty="0" smtClean="0">
                <a:latin typeface="+mj-lt"/>
                <a:cs typeface="Candara"/>
              </a:rPr>
              <a:t>2l2</a:t>
            </a:r>
            <a:r>
              <a:rPr lang="en-US" sz="3200" dirty="0" smtClean="0">
                <a:latin typeface="Candara"/>
                <a:cs typeface="Candara"/>
              </a:rPr>
              <a:t>ν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65728"/>
            <a:ext cx="8229600" cy="4937760"/>
          </a:xfrm>
        </p:spPr>
        <p:txBody>
          <a:bodyPr>
            <a:noAutofit/>
          </a:bodyPr>
          <a:lstStyle/>
          <a:p>
            <a:r>
              <a:rPr lang="en-US" sz="1800" dirty="0" smtClean="0"/>
              <a:t>Sensitive in the intermediate mass range [120-200]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2</a:t>
            </a:r>
            <a:r>
              <a:rPr lang="en-US" sz="1800" baseline="30000" dirty="0" smtClean="0">
                <a:solidFill>
                  <a:schemeClr val="tx1"/>
                </a:solidFill>
              </a:rPr>
              <a:t>d </a:t>
            </a:r>
            <a:r>
              <a:rPr lang="en-US" sz="1800" dirty="0" smtClean="0">
                <a:solidFill>
                  <a:schemeClr val="tx1"/>
                </a:solidFill>
              </a:rPr>
              <a:t>largest BR </a:t>
            </a:r>
            <a:r>
              <a:rPr lang="en-US" sz="1800" dirty="0">
                <a:solidFill>
                  <a:schemeClr val="tx1"/>
                </a:solidFill>
              </a:rPr>
              <a:t>around 125 </a:t>
            </a:r>
            <a:r>
              <a:rPr lang="en-US" sz="1800" dirty="0" err="1" smtClean="0">
                <a:solidFill>
                  <a:schemeClr val="tx1"/>
                </a:solidFill>
              </a:rPr>
              <a:t>GeV</a:t>
            </a:r>
            <a:r>
              <a:rPr lang="en-US" sz="1800" dirty="0" smtClean="0">
                <a:solidFill>
                  <a:schemeClr val="tx1"/>
                </a:solidFill>
              </a:rPr>
              <a:t> → </a:t>
            </a:r>
            <a:r>
              <a:rPr lang="en-US" sz="1800" b="1" dirty="0" smtClean="0">
                <a:solidFill>
                  <a:schemeClr val="accent1"/>
                </a:solidFill>
              </a:rPr>
              <a:t>BR </a:t>
            </a:r>
            <a:r>
              <a:rPr lang="en-US" sz="1800" b="1" baseline="-25000" dirty="0" smtClean="0">
                <a:solidFill>
                  <a:schemeClr val="accent1"/>
                </a:solidFill>
              </a:rPr>
              <a:t>H→WW </a:t>
            </a:r>
            <a:r>
              <a:rPr lang="en-US" sz="1800" b="1" dirty="0" smtClean="0">
                <a:solidFill>
                  <a:schemeClr val="accent1"/>
                </a:solidFill>
              </a:rPr>
              <a:t>~ 22% </a:t>
            </a:r>
          </a:p>
          <a:p>
            <a:r>
              <a:rPr lang="en-US" sz="1800" dirty="0" smtClean="0"/>
              <a:t>Clear signature in leptonic decays </a:t>
            </a:r>
            <a:r>
              <a:rPr lang="en-US" sz="1800" dirty="0" smtClean="0">
                <a:solidFill>
                  <a:srgbClr val="727CA3"/>
                </a:solidFill>
              </a:rPr>
              <a:t>(</a:t>
            </a:r>
            <a:r>
              <a:rPr lang="en-US" sz="1800" dirty="0" err="1" smtClean="0">
                <a:solidFill>
                  <a:srgbClr val="727CA3"/>
                </a:solidFill>
              </a:rPr>
              <a:t>BR</a:t>
            </a:r>
            <a:r>
              <a:rPr lang="en-US" sz="1800" baseline="-25000" dirty="0" err="1" smtClean="0">
                <a:solidFill>
                  <a:srgbClr val="727CA3"/>
                </a:solidFill>
              </a:rPr>
              <a:t>W→lν</a:t>
            </a:r>
            <a:r>
              <a:rPr lang="en-US" sz="1800" baseline="-25000" dirty="0" smtClean="0">
                <a:solidFill>
                  <a:srgbClr val="727CA3"/>
                </a:solidFill>
              </a:rPr>
              <a:t> </a:t>
            </a:r>
            <a:r>
              <a:rPr lang="en-US" sz="1800" dirty="0" smtClean="0">
                <a:solidFill>
                  <a:srgbClr val="727CA3"/>
                </a:solidFill>
              </a:rPr>
              <a:t>~ 10%)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dirty="0" smtClean="0"/>
              <a:t>Depending </a:t>
            </a:r>
            <a:r>
              <a:rPr lang="en-US" dirty="0"/>
              <a:t>on the production </a:t>
            </a:r>
            <a:r>
              <a:rPr lang="en-US" dirty="0" smtClean="0"/>
              <a:t>mode: little </a:t>
            </a:r>
            <a:r>
              <a:rPr lang="en-US" dirty="0"/>
              <a:t>to no jet </a:t>
            </a:r>
            <a:r>
              <a:rPr lang="en-US" dirty="0" smtClean="0"/>
              <a:t>activity (</a:t>
            </a:r>
            <a:r>
              <a:rPr lang="en-US" dirty="0" err="1" smtClean="0"/>
              <a:t>ggH</a:t>
            </a:r>
            <a:r>
              <a:rPr lang="en-US" dirty="0" smtClean="0"/>
              <a:t>), 2 </a:t>
            </a:r>
            <a:r>
              <a:rPr lang="en-US" dirty="0"/>
              <a:t>forward </a:t>
            </a:r>
            <a:r>
              <a:rPr lang="en-US" dirty="0" smtClean="0"/>
              <a:t>jets (VBF)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other </a:t>
            </a:r>
            <a:r>
              <a:rPr lang="en-US" dirty="0">
                <a:solidFill>
                  <a:schemeClr val="tx1"/>
                </a:solidFill>
              </a:rPr>
              <a:t>production modes (VH, </a:t>
            </a:r>
            <a:r>
              <a:rPr lang="en-US" dirty="0" err="1">
                <a:solidFill>
                  <a:schemeClr val="tx1"/>
                </a:solidFill>
              </a:rPr>
              <a:t>ttH</a:t>
            </a:r>
            <a:r>
              <a:rPr lang="en-US" dirty="0">
                <a:solidFill>
                  <a:schemeClr val="tx1"/>
                </a:solidFill>
              </a:rPr>
              <a:t>) provide </a:t>
            </a:r>
            <a:r>
              <a:rPr lang="en-US" dirty="0" smtClean="0">
                <a:solidFill>
                  <a:schemeClr val="tx1"/>
                </a:solidFill>
              </a:rPr>
              <a:t>even more </a:t>
            </a:r>
            <a:r>
              <a:rPr lang="en-US" dirty="0">
                <a:solidFill>
                  <a:schemeClr val="tx1"/>
                </a:solidFill>
              </a:rPr>
              <a:t>specific signatures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u="sng" dirty="0">
                <a:solidFill>
                  <a:schemeClr val="tx1"/>
                </a:solidFill>
              </a:rPr>
              <a:t>No mass peak</a:t>
            </a:r>
            <a:r>
              <a:rPr lang="en-US" dirty="0">
                <a:solidFill>
                  <a:schemeClr val="tx1"/>
                </a:solidFill>
              </a:rPr>
              <a:t>, not possible to reconstruct full final state → </a:t>
            </a:r>
            <a:r>
              <a:rPr lang="en-US" dirty="0" smtClean="0">
                <a:solidFill>
                  <a:schemeClr val="tx1"/>
                </a:solidFill>
              </a:rPr>
              <a:t>neutrinos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/>
              <a:t>Large background contribution (genuine and instrumental): </a:t>
            </a:r>
            <a:endParaRPr lang="en-US" sz="1600" dirty="0"/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WW (irreducible), top, </a:t>
            </a:r>
            <a:r>
              <a:rPr lang="en-US" sz="1600" dirty="0" err="1">
                <a:solidFill>
                  <a:schemeClr val="tx1"/>
                </a:solidFill>
              </a:rPr>
              <a:t>Drell</a:t>
            </a:r>
            <a:r>
              <a:rPr lang="en-US" sz="1600" dirty="0">
                <a:solidFill>
                  <a:schemeClr val="tx1"/>
                </a:solidFill>
              </a:rPr>
              <a:t>-Yan, </a:t>
            </a:r>
            <a:r>
              <a:rPr lang="en-US" sz="1600" dirty="0" err="1">
                <a:solidFill>
                  <a:schemeClr val="tx1"/>
                </a:solidFill>
              </a:rPr>
              <a:t>W+jets</a:t>
            </a:r>
            <a:r>
              <a:rPr lang="en-US" sz="1600" dirty="0">
                <a:solidFill>
                  <a:schemeClr val="tx1"/>
                </a:solidFill>
              </a:rPr>
              <a:t>, QCD…</a:t>
            </a:r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46" y="2467368"/>
            <a:ext cx="3239691" cy="17708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269773" y="2910262"/>
            <a:ext cx="44170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Two leptons (e,µ) with opposite charge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Substantial missing energy</a:t>
            </a:r>
          </a:p>
        </p:txBody>
      </p:sp>
    </p:spTree>
    <p:extLst>
      <p:ext uri="{BB962C8B-B14F-4D97-AF65-F5344CB8AC3E}">
        <p14:creationId xmlns:p14="http://schemas.microsoft.com/office/powerpoint/2010/main" val="36107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r="50336"/>
          <a:stretch/>
        </p:blipFill>
        <p:spPr>
          <a:xfrm>
            <a:off x="6640924" y="2136953"/>
            <a:ext cx="2184838" cy="21301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Performed in </a:t>
            </a:r>
            <a:r>
              <a:rPr lang="en-US" dirty="0"/>
              <a:t>categories </a:t>
            </a:r>
            <a:r>
              <a:rPr lang="en-US" dirty="0" smtClean="0"/>
              <a:t>with different </a:t>
            </a:r>
            <a:r>
              <a:rPr lang="en-US" dirty="0"/>
              <a:t>approaches depending </a:t>
            </a:r>
            <a:r>
              <a:rPr lang="en-US" dirty="0" smtClean="0"/>
              <a:t>on production mode and the flavor (and charge) of the leptons</a:t>
            </a:r>
            <a:endParaRPr lang="en-US" dirty="0"/>
          </a:p>
          <a:p>
            <a:pPr lvl="1"/>
            <a:r>
              <a:rPr lang="en-US" dirty="0" err="1" smtClean="0"/>
              <a:t>ggH</a:t>
            </a:r>
            <a:r>
              <a:rPr lang="en-US" dirty="0" smtClean="0"/>
              <a:t>, VBF, WH, ZH </a:t>
            </a:r>
          </a:p>
          <a:p>
            <a:r>
              <a:rPr lang="en-US" dirty="0" smtClean="0"/>
              <a:t>The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eµ </a:t>
            </a:r>
            <a:r>
              <a:rPr lang="en-US" b="1" dirty="0" err="1" smtClean="0">
                <a:solidFill>
                  <a:schemeClr val="accent1"/>
                </a:solidFill>
              </a:rPr>
              <a:t>ggH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analysis (0,1 jets)</a:t>
            </a:r>
            <a:r>
              <a:rPr lang="en-US" b="1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the most sensitive</a:t>
            </a:r>
          </a:p>
          <a:p>
            <a:pPr lvl="1"/>
            <a:r>
              <a:rPr lang="en-US" dirty="0" smtClean="0"/>
              <a:t>on its own achieves a sensitivity of &gt; 4σ</a:t>
            </a:r>
          </a:p>
          <a:p>
            <a:pPr lvl="1"/>
            <a:r>
              <a:rPr lang="en-US" b="1" dirty="0" smtClean="0">
                <a:solidFill>
                  <a:srgbClr val="727CA3"/>
                </a:solidFill>
              </a:rPr>
              <a:t>2D </a:t>
            </a:r>
            <a:r>
              <a:rPr lang="en-US" b="1" dirty="0">
                <a:solidFill>
                  <a:srgbClr val="727CA3"/>
                </a:solidFill>
              </a:rPr>
              <a:t>shape </a:t>
            </a:r>
            <a:r>
              <a:rPr lang="en-US" b="1" dirty="0" smtClean="0">
                <a:solidFill>
                  <a:srgbClr val="727CA3"/>
                </a:solidFill>
              </a:rPr>
              <a:t>analysis:</a:t>
            </a:r>
            <a:r>
              <a:rPr lang="en-US" b="1" dirty="0" smtClean="0"/>
              <a:t> </a:t>
            </a: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ll</a:t>
            </a:r>
            <a:r>
              <a:rPr lang="en-US" dirty="0" smtClean="0"/>
              <a:t> distributions</a:t>
            </a:r>
            <a:endParaRPr lang="en-US" baseline="-25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H→WW→ </a:t>
            </a:r>
            <a:r>
              <a:rPr lang="en-US" dirty="0" smtClean="0">
                <a:latin typeface="+mn-lt"/>
                <a:cs typeface="Candara"/>
              </a:rPr>
              <a:t>2l2</a:t>
            </a:r>
            <a:r>
              <a:rPr lang="en-US" dirty="0" smtClean="0">
                <a:latin typeface="Candara"/>
                <a:cs typeface="Candara"/>
              </a:rPr>
              <a:t>ν </a:t>
            </a: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61" y="3689095"/>
            <a:ext cx="3056915" cy="2633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476" y="3633871"/>
            <a:ext cx="3261561" cy="24574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12250" y="1620063"/>
            <a:ext cx="1714494" cy="523220"/>
          </a:xfrm>
          <a:prstGeom prst="rect">
            <a:avLst/>
          </a:prstGeom>
          <a:ln>
            <a:solidFill>
              <a:srgbClr val="95CCD4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JHEP 01 (2014) 096</a:t>
            </a:r>
            <a:endParaRPr lang="en-US" sz="1400" dirty="0" smtClean="0">
              <a:latin typeface="Cambria"/>
              <a:cs typeface="Cambria"/>
              <a:hlinkClick r:id="rId5"/>
            </a:endParaRPr>
          </a:p>
          <a:p>
            <a:pPr algn="ctr"/>
            <a:r>
              <a:rPr lang="en-US" sz="1400" dirty="0" smtClean="0">
                <a:latin typeface="Cambria"/>
                <a:cs typeface="Cambria"/>
                <a:hlinkClick r:id="rId5"/>
              </a:rPr>
              <a:t>arXiv</a:t>
            </a:r>
            <a:r>
              <a:rPr lang="en-US" sz="1400" dirty="0">
                <a:latin typeface="Cambria"/>
                <a:cs typeface="Cambria"/>
                <a:hlinkClick r:id="rId5"/>
              </a:rPr>
              <a:t>:1312.1129</a:t>
            </a:r>
            <a:endParaRPr lang="en-US" sz="1400" dirty="0">
              <a:latin typeface="Cambria"/>
              <a:cs typeface="Cambr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r="49958"/>
          <a:stretch/>
        </p:blipFill>
        <p:spPr>
          <a:xfrm>
            <a:off x="6547514" y="4185373"/>
            <a:ext cx="2209223" cy="216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72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properties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Autofit/>
          </a:bodyPr>
          <a:lstStyle/>
          <a:p>
            <a:r>
              <a:rPr lang="en-US" sz="1800" dirty="0" smtClean="0"/>
              <a:t>After </a:t>
            </a:r>
            <a:r>
              <a:rPr lang="en-US" sz="1800" dirty="0" smtClean="0"/>
              <a:t>the discovery the next step is to precisely measure </a:t>
            </a:r>
            <a:r>
              <a:rPr lang="en-US" dirty="0" smtClean="0"/>
              <a:t>the </a:t>
            </a:r>
            <a:r>
              <a:rPr lang="en-US" sz="1800" dirty="0" smtClean="0"/>
              <a:t>properties of the new particle to confirm it is (or not</a:t>
            </a:r>
            <a:r>
              <a:rPr lang="en-US" sz="1800" dirty="0" smtClean="0"/>
              <a:t>) the SM </a:t>
            </a:r>
            <a:r>
              <a:rPr lang="en-US" sz="1800" dirty="0" smtClean="0"/>
              <a:t>Higgs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en-US" b="1" dirty="0">
                <a:solidFill>
                  <a:schemeClr val="accent6"/>
                </a:solidFill>
              </a:rPr>
              <a:t>Charge </a:t>
            </a:r>
            <a:r>
              <a:rPr lang="en-US" dirty="0">
                <a:solidFill>
                  <a:schemeClr val="accent6"/>
                </a:solidFill>
              </a:rPr>
              <a:t>(easiest)</a:t>
            </a:r>
            <a:r>
              <a:rPr lang="en-US" b="1" dirty="0">
                <a:solidFill>
                  <a:schemeClr val="accent6"/>
                </a:solidFill>
              </a:rPr>
              <a:t>, Couplings, Spin, Parity, Mass, Width</a:t>
            </a:r>
            <a:r>
              <a:rPr lang="en-US" b="1" dirty="0" smtClean="0">
                <a:solidFill>
                  <a:schemeClr val="accent6"/>
                </a:solidFill>
              </a:rPr>
              <a:t>…</a:t>
            </a:r>
            <a:endParaRPr lang="en-US" sz="1800" dirty="0" smtClean="0"/>
          </a:p>
          <a:p>
            <a:r>
              <a:rPr lang="en-US" dirty="0" smtClean="0"/>
              <a:t>Some of the first measurements come together with the searches → dedicated studies followed right after 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dirty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 algn="ctr">
              <a:buNone/>
            </a:pPr>
            <a:r>
              <a:rPr lang="en-US" sz="1800" b="1" dirty="0" smtClean="0">
                <a:solidFill>
                  <a:schemeClr val="bg2"/>
                </a:solidFill>
              </a:rPr>
              <a:t>How much was explored already with Run-1 data?</a:t>
            </a:r>
            <a:endParaRPr lang="en-US" sz="1800" b="1" dirty="0">
              <a:solidFill>
                <a:schemeClr val="bg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b="15836"/>
          <a:stretch/>
        </p:blipFill>
        <p:spPr>
          <a:xfrm>
            <a:off x="1391170" y="3709631"/>
            <a:ext cx="1963990" cy="1616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4145"/>
          <a:stretch/>
        </p:blipFill>
        <p:spPr>
          <a:xfrm>
            <a:off x="5861113" y="3637120"/>
            <a:ext cx="2011668" cy="16888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14" y="3882901"/>
            <a:ext cx="819798" cy="6940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844" y="3719051"/>
            <a:ext cx="1222606" cy="14012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b="10513"/>
          <a:stretch/>
        </p:blipFill>
        <p:spPr>
          <a:xfrm>
            <a:off x="4276812" y="3360308"/>
            <a:ext cx="894052" cy="782333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3049036" y="3745822"/>
            <a:ext cx="1085953" cy="400225"/>
          </a:xfrm>
          <a:prstGeom prst="straightConnector1">
            <a:avLst/>
          </a:prstGeom>
          <a:ln w="57150" cmpd="sng">
            <a:solidFill>
              <a:srgbClr val="95CCD4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214157" y="3781181"/>
            <a:ext cx="843414" cy="271275"/>
          </a:xfrm>
          <a:prstGeom prst="straightConnector1">
            <a:avLst/>
          </a:prstGeom>
          <a:ln w="57150" cmpd="sng">
            <a:solidFill>
              <a:srgbClr val="95CCD4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00344" y="4105551"/>
            <a:ext cx="148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accent5"/>
                </a:solidFill>
              </a:rPr>
              <a:t>SM prediction</a:t>
            </a:r>
            <a:endParaRPr lang="en-US" sz="1400" dirty="0">
              <a:solidFill>
                <a:schemeClr val="accent5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8918" y="4727201"/>
            <a:ext cx="109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5"/>
                </a:solidFill>
              </a:rPr>
              <a:t>Reality?</a:t>
            </a:r>
            <a:endParaRPr lang="en-US" sz="1400" dirty="0">
              <a:solidFill>
                <a:schemeClr val="accent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14370" y="3912797"/>
            <a:ext cx="87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5"/>
                </a:solidFill>
              </a:rPr>
              <a:t>Reality?</a:t>
            </a:r>
            <a:endParaRPr lang="en-US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14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 and tensor structure in H</a:t>
            </a:r>
            <a:r>
              <a:rPr lang="en-US" dirty="0" smtClean="0"/>
              <a:t>→</a:t>
            </a:r>
            <a:r>
              <a:rPr lang="en-US" dirty="0" smtClean="0"/>
              <a:t>VV</a:t>
            </a:r>
            <a:r>
              <a:rPr lang="en-US" dirty="0" smtClean="0"/>
              <a:t> </a:t>
            </a:r>
            <a:r>
              <a:rPr lang="en-US" dirty="0" smtClean="0"/>
              <a:t>decays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(V=</a:t>
            </a:r>
            <a:r>
              <a:rPr lang="en-US" sz="1800" dirty="0" err="1" smtClean="0"/>
              <a:t>Z,W,γ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Done via </a:t>
            </a:r>
            <a:r>
              <a:rPr lang="en-US" sz="1800" dirty="0"/>
              <a:t>the study of the </a:t>
            </a:r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</a:rPr>
              <a:t>kinematic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distributions of the decay </a:t>
            </a:r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</a:rPr>
              <a:t>products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dirty="0" smtClean="0"/>
              <a:t>which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sz="1800" dirty="0" smtClean="0"/>
              <a:t>determined </a:t>
            </a:r>
            <a:r>
              <a:rPr lang="en-US" sz="1800" dirty="0"/>
              <a:t>by the tensor structure of the HVV </a:t>
            </a:r>
            <a:r>
              <a:rPr lang="en-US" sz="1800" dirty="0" smtClean="0"/>
              <a:t>interactions </a:t>
            </a:r>
            <a:endParaRPr lang="en-US" sz="1800" dirty="0"/>
          </a:p>
          <a:p>
            <a:r>
              <a:rPr lang="en-US" dirty="0" smtClean="0"/>
              <a:t>The strategy in </a:t>
            </a:r>
            <a:r>
              <a:rPr lang="en-US" dirty="0"/>
              <a:t>each </a:t>
            </a:r>
            <a:r>
              <a:rPr lang="en-US" dirty="0" smtClean="0"/>
              <a:t>channel depends on the </a:t>
            </a:r>
            <a:r>
              <a:rPr lang="en-US" sz="1800" dirty="0" smtClean="0"/>
              <a:t>number </a:t>
            </a:r>
            <a:r>
              <a:rPr lang="en-US" sz="1800" dirty="0"/>
              <a:t>of kinematic variables available </a:t>
            </a:r>
            <a:r>
              <a:rPr lang="en-US" sz="1800" dirty="0" smtClean="0"/>
              <a:t>→ is given by the decay of the Higgs </a:t>
            </a:r>
            <a:endParaRPr lang="en-US" sz="1800" dirty="0"/>
          </a:p>
          <a:p>
            <a:pPr lvl="1"/>
            <a:r>
              <a:rPr lang="en-US" sz="1800" b="1" dirty="0" smtClean="0">
                <a:solidFill>
                  <a:schemeClr val="accent1"/>
                </a:solidFill>
              </a:rPr>
              <a:t>H→ZZ→4l</a:t>
            </a:r>
            <a:r>
              <a:rPr lang="en-US" dirty="0">
                <a:solidFill>
                  <a:schemeClr val="tx1"/>
                </a:solidFill>
              </a:rPr>
              <a:t>: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Full kinematic information accessible 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H→</a:t>
            </a:r>
            <a:r>
              <a:rPr lang="en-US" b="1" dirty="0" smtClean="0">
                <a:solidFill>
                  <a:schemeClr val="accent4"/>
                </a:solidFill>
              </a:rPr>
              <a:t>WW→eµ2</a:t>
            </a:r>
            <a:r>
              <a:rPr lang="en-US" b="1" dirty="0" smtClean="0">
                <a:solidFill>
                  <a:schemeClr val="accent4"/>
                </a:solidFill>
                <a:latin typeface="Candara"/>
                <a:cs typeface="Candara"/>
              </a:rPr>
              <a:t>ν</a:t>
            </a:r>
            <a:r>
              <a:rPr lang="en-US" dirty="0" smtClean="0">
                <a:latin typeface="Candara"/>
                <a:cs typeface="Candara"/>
              </a:rPr>
              <a:t>:</a:t>
            </a:r>
            <a:r>
              <a:rPr lang="en-US" dirty="0" smtClean="0"/>
              <a:t> </a:t>
            </a:r>
            <a:r>
              <a:rPr lang="en-US" dirty="0"/>
              <a:t>limited sensitivity due </a:t>
            </a:r>
            <a:r>
              <a:rPr lang="en-US" dirty="0" smtClean="0"/>
              <a:t>to the </a:t>
            </a:r>
            <a:r>
              <a:rPr lang="en-US" u="sng" dirty="0" smtClean="0"/>
              <a:t>neutrinos </a:t>
            </a:r>
            <a:r>
              <a:rPr lang="en-US" u="sng" dirty="0"/>
              <a:t>in the </a:t>
            </a:r>
            <a:r>
              <a:rPr lang="en-US" u="sng" dirty="0" smtClean="0"/>
              <a:t>final </a:t>
            </a:r>
            <a:r>
              <a:rPr lang="en-US" u="sng" dirty="0"/>
              <a:t>state</a:t>
            </a:r>
          </a:p>
          <a:p>
            <a:pPr lvl="1"/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6" y="3684379"/>
            <a:ext cx="2870628" cy="2472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24" y="3668464"/>
            <a:ext cx="3105907" cy="24884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23389" y="3877024"/>
            <a:ext cx="2663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The H→WW analysis templates  are optimal to discriminate against different spin hypothesis  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6317141" y="5441774"/>
            <a:ext cx="2556246" cy="523220"/>
          </a:xfrm>
          <a:prstGeom prst="rect">
            <a:avLst/>
          </a:prstGeom>
          <a:ln>
            <a:solidFill>
              <a:srgbClr val="95CCD4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Phys. Rev. D 92, 012004 (2015)</a:t>
            </a:r>
            <a:endParaRPr lang="en-US" sz="1400" dirty="0" smtClean="0">
              <a:latin typeface="Cambria"/>
              <a:cs typeface="Cambria"/>
              <a:hlinkClick r:id="rId4"/>
            </a:endParaRPr>
          </a:p>
          <a:p>
            <a:pPr algn="ctr"/>
            <a:r>
              <a:rPr lang="en-US" sz="1400" dirty="0" smtClean="0">
                <a:latin typeface="Cambria"/>
                <a:cs typeface="Cambria"/>
                <a:hlinkClick r:id="rId4"/>
              </a:rPr>
              <a:t>arXiv</a:t>
            </a:r>
            <a:r>
              <a:rPr lang="en-US" sz="1400" dirty="0">
                <a:latin typeface="Cambria"/>
                <a:cs typeface="Cambria"/>
                <a:hlinkClick r:id="rId4"/>
              </a:rPr>
              <a:t>:1411.3441</a:t>
            </a:r>
            <a:endParaRPr lang="en-US" sz="14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6699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83263"/>
            <a:ext cx="2603429" cy="2525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Exotic spin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</a:t>
            </a:r>
            <a:r>
              <a:rPr lang="en-US" sz="1800" b="1" dirty="0" smtClean="0">
                <a:solidFill>
                  <a:schemeClr val="accent1"/>
                </a:solidFill>
              </a:rPr>
              <a:t>ifferent </a:t>
            </a:r>
            <a:r>
              <a:rPr lang="en-US" sz="1800" b="1" dirty="0">
                <a:solidFill>
                  <a:schemeClr val="accent1"/>
                </a:solidFill>
              </a:rPr>
              <a:t>B</a:t>
            </a:r>
            <a:r>
              <a:rPr lang="en-US" sz="1800" b="1" dirty="0" smtClean="0">
                <a:solidFill>
                  <a:schemeClr val="accent1"/>
                </a:solidFill>
              </a:rPr>
              <a:t>SM </a:t>
            </a:r>
            <a:r>
              <a:rPr lang="en-US" sz="1800" b="1" dirty="0">
                <a:solidFill>
                  <a:schemeClr val="accent1"/>
                </a:solidFill>
              </a:rPr>
              <a:t>spin and CP hypotheses</a:t>
            </a:r>
            <a:r>
              <a:rPr lang="en-US" sz="1800" b="1" dirty="0">
                <a:solidFill>
                  <a:srgbClr val="009DD9"/>
                </a:solidFill>
              </a:rPr>
              <a:t> </a:t>
            </a:r>
            <a:r>
              <a:rPr lang="en-US" sz="1800" dirty="0" smtClean="0"/>
              <a:t>tested using </a:t>
            </a:r>
            <a:r>
              <a:rPr lang="en-US" sz="1800" dirty="0" smtClean="0">
                <a:solidFill>
                  <a:srgbClr val="000000"/>
                </a:solidFill>
              </a:rPr>
              <a:t>H→WW decays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     </a:t>
            </a:r>
            <a:r>
              <a:rPr lang="en-US" sz="1800" dirty="0" smtClean="0"/>
              <a:t>→ </a:t>
            </a:r>
            <a:r>
              <a:rPr lang="en-US" sz="1800" dirty="0"/>
              <a:t>Exotic spin-1 or spin-2, BSM 0</a:t>
            </a:r>
            <a:r>
              <a:rPr lang="en-US" sz="1800" baseline="30000" dirty="0"/>
              <a:t>- </a:t>
            </a:r>
            <a:r>
              <a:rPr lang="en-US" sz="1800" dirty="0"/>
              <a:t>0</a:t>
            </a:r>
            <a:r>
              <a:rPr lang="en-US" sz="1800" baseline="30000" dirty="0"/>
              <a:t>+</a:t>
            </a:r>
            <a:r>
              <a:rPr lang="en-US" sz="1800" baseline="-25000" dirty="0"/>
              <a:t>h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48" y="2704725"/>
            <a:ext cx="6550151" cy="328232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181723" y="3525356"/>
            <a:ext cx="1385971" cy="812396"/>
          </a:xfrm>
          <a:prstGeom prst="straightConnector1">
            <a:avLst/>
          </a:prstGeom>
          <a:ln w="57150" cmpd="sng">
            <a:solidFill>
              <a:srgbClr val="95CCD4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14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Exotic spin: combination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It is in the combination with H→ZZ when the best sensitivity is achieved:</a:t>
            </a:r>
            <a:endParaRPr lang="en-US" sz="1800" baseline="-25000" dirty="0" smtClean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09" y="1716510"/>
            <a:ext cx="6906728" cy="35351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" y="5304144"/>
            <a:ext cx="8074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All spin-1 hypotheses excluded at &gt; 99.999% CL , Spin-2 boson 2</a:t>
            </a:r>
            <a:r>
              <a:rPr lang="en-US" baseline="30000" dirty="0"/>
              <a:t>+</a:t>
            </a:r>
            <a:r>
              <a:rPr lang="en-US" baseline="-25000" dirty="0"/>
              <a:t>m</a:t>
            </a:r>
            <a:r>
              <a:rPr lang="en-US" dirty="0"/>
              <a:t>, excluded at a 99.87% CL, other spin-2 hypotheses excluded at a </a:t>
            </a:r>
            <a:r>
              <a:rPr lang="en-US" dirty="0" smtClean="0"/>
              <a:t>≥ 99</a:t>
            </a:r>
            <a:r>
              <a:rPr lang="en-US" dirty="0"/>
              <a:t>% CL</a:t>
            </a:r>
          </a:p>
          <a:p>
            <a:pPr algn="ctr"/>
            <a:r>
              <a:rPr lang="en-US" b="1" u="sng" dirty="0" smtClean="0">
                <a:solidFill>
                  <a:srgbClr val="727CA3"/>
                </a:solidFill>
              </a:rPr>
              <a:t>Spin </a:t>
            </a:r>
            <a:r>
              <a:rPr lang="en-US" b="1" u="sng" dirty="0">
                <a:solidFill>
                  <a:srgbClr val="727CA3"/>
                </a:solidFill>
              </a:rPr>
              <a:t>0 particle favored</a:t>
            </a:r>
            <a:endParaRPr lang="en-US" u="sng" dirty="0">
              <a:solidFill>
                <a:srgbClr val="727C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15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Spin-0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668270"/>
          </a:xfrm>
        </p:spPr>
        <p:txBody>
          <a:bodyPr>
            <a:noAutofit/>
          </a:bodyPr>
          <a:lstStyle/>
          <a:p>
            <a:r>
              <a:rPr lang="en-US" sz="1800" dirty="0" smtClean="0"/>
              <a:t>Once </a:t>
            </a:r>
            <a:r>
              <a:rPr lang="en-US" sz="1800" dirty="0"/>
              <a:t>the exotic </a:t>
            </a:r>
            <a:r>
              <a:rPr lang="en-US" sz="1800" dirty="0" smtClean="0"/>
              <a:t>spin </a:t>
            </a:r>
            <a:r>
              <a:rPr lang="en-US" sz="1800" dirty="0"/>
              <a:t>is ruled out </a:t>
            </a:r>
            <a:r>
              <a:rPr lang="en-US" sz="1800" dirty="0" smtClean="0"/>
              <a:t>→ study </a:t>
            </a:r>
            <a:r>
              <a:rPr lang="en-US" sz="1800" dirty="0"/>
              <a:t>of the tensor structure of the HVV interactions </a:t>
            </a:r>
            <a:r>
              <a:rPr lang="en-US" sz="1800" dirty="0" smtClean="0"/>
              <a:t>under </a:t>
            </a:r>
            <a:r>
              <a:rPr lang="en-US" sz="1800" u="sng" dirty="0"/>
              <a:t>spin-0 assumption </a:t>
            </a:r>
          </a:p>
          <a:p>
            <a:r>
              <a:rPr lang="en-US" sz="1800" dirty="0" smtClean="0"/>
              <a:t>The decay amplitude for a spin-0 boson to a pair of V bosons can be written as:</a:t>
            </a:r>
            <a:endParaRPr lang="en-US" sz="1800" dirty="0" smtClean="0">
              <a:solidFill>
                <a:schemeClr val="tx2"/>
              </a:solidFill>
            </a:endParaRPr>
          </a:p>
          <a:p>
            <a:pPr marL="411480" lvl="1" indent="0">
              <a:buNone/>
            </a:pPr>
            <a:endParaRPr lang="en-US" sz="1800" dirty="0" smtClean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48" y="2182305"/>
            <a:ext cx="6443517" cy="109529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199" y="3514707"/>
            <a:ext cx="5009529" cy="2587429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use a parameterization that relates </a:t>
            </a:r>
            <a:r>
              <a:rPr lang="en-US" dirty="0" smtClean="0">
                <a:solidFill>
                  <a:srgbClr val="000000"/>
                </a:solidFill>
              </a:rPr>
              <a:t>the anomalous couplings coefficients: 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8000"/>
                </a:solidFill>
              </a:rPr>
              <a:t>a</a:t>
            </a:r>
            <a:r>
              <a:rPr lang="en-US" baseline="-25000" dirty="0" smtClean="0">
                <a:solidFill>
                  <a:srgbClr val="008000"/>
                </a:solidFill>
              </a:rPr>
              <a:t>3</a:t>
            </a:r>
            <a:r>
              <a:rPr lang="en-US" dirty="0" smtClean="0"/>
              <a:t>, and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Λ</a:t>
            </a:r>
            <a:r>
              <a:rPr lang="en-US" baseline="-25000" dirty="0" smtClean="0">
                <a:solidFill>
                  <a:srgbClr val="0000FF"/>
                </a:solidFill>
              </a:rPr>
              <a:t>1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rgbClr val="000000"/>
                </a:solidFill>
              </a:rPr>
              <a:t>cross sections fractions (</a:t>
            </a:r>
            <a:r>
              <a:rPr lang="en-US" b="1" dirty="0" smtClean="0">
                <a:solidFill>
                  <a:srgbClr val="FF0000"/>
                </a:solidFill>
              </a:rPr>
              <a:t>f</a:t>
            </a:r>
            <a:r>
              <a:rPr lang="en-US" b="1" baseline="-25000" dirty="0" smtClean="0">
                <a:solidFill>
                  <a:srgbClr val="FF0000"/>
                </a:solidFill>
              </a:rPr>
              <a:t>a2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rgbClr val="009DD9"/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f</a:t>
            </a:r>
            <a:r>
              <a:rPr lang="en-US" b="1" baseline="-25000" dirty="0" smtClean="0">
                <a:solidFill>
                  <a:srgbClr val="008000"/>
                </a:solidFill>
              </a:rPr>
              <a:t>a3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rgbClr val="009DD9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f</a:t>
            </a:r>
            <a:r>
              <a:rPr lang="en-US" b="1" baseline="-25000" dirty="0" smtClean="0">
                <a:solidFill>
                  <a:srgbClr val="0000FF"/>
                </a:solidFill>
              </a:rPr>
              <a:t>Λ1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 analysis </a:t>
            </a:r>
            <a:r>
              <a:rPr lang="en-US" dirty="0" smtClean="0"/>
              <a:t>sets </a:t>
            </a:r>
            <a:r>
              <a:rPr lang="en-US" dirty="0"/>
              <a:t>limits on anomalous couplings </a:t>
            </a:r>
            <a:r>
              <a:rPr lang="en-US" dirty="0" smtClean="0"/>
              <a:t>by performing </a:t>
            </a:r>
            <a:r>
              <a:rPr lang="en-US" b="1" dirty="0" smtClean="0">
                <a:solidFill>
                  <a:schemeClr val="accent1"/>
                </a:solidFill>
              </a:rPr>
              <a:t>likelihood scans of the three effective fractions</a:t>
            </a:r>
          </a:p>
          <a:p>
            <a:pPr lvl="1"/>
            <a:r>
              <a:rPr lang="en-US" dirty="0" smtClean="0"/>
              <a:t>Full set of scans in ZZ and WW decays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 consistent with the SM</a:t>
            </a:r>
          </a:p>
          <a:p>
            <a:pPr marL="0" indent="0">
              <a:buFont typeface="Wingdings 3"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191" y="3296903"/>
            <a:ext cx="3040609" cy="30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4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18" y="2918386"/>
            <a:ext cx="3434258" cy="3397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 smtClean="0"/>
              <a:t>Two particles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385178"/>
          </a:xfrm>
        </p:spPr>
        <p:txBody>
          <a:bodyPr/>
          <a:lstStyle/>
          <a:p>
            <a:r>
              <a:rPr lang="en-US" sz="2000" dirty="0" smtClean="0"/>
              <a:t>Top quark</a:t>
            </a: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375653"/>
          </a:xfrm>
        </p:spPr>
        <p:txBody>
          <a:bodyPr>
            <a:noAutofit/>
          </a:bodyPr>
          <a:lstStyle/>
          <a:p>
            <a:r>
              <a:rPr lang="en-US" sz="2000" dirty="0" smtClean="0"/>
              <a:t>Higgs boson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57200" y="1683681"/>
            <a:ext cx="4191000" cy="2433052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Heaviest elementary particle known</a:t>
            </a:r>
          </a:p>
          <a:p>
            <a:pPr lvl="1"/>
            <a:r>
              <a:rPr lang="en-US" dirty="0" smtClean="0"/>
              <a:t>As heavy as an atom of gold</a:t>
            </a:r>
          </a:p>
          <a:p>
            <a:pPr lvl="1"/>
            <a:r>
              <a:rPr lang="en-US" dirty="0" smtClean="0"/>
              <a:t>Only quark that decays before hadronizing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648200" y="1679966"/>
            <a:ext cx="4038600" cy="1737894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First scalar particle </a:t>
            </a:r>
            <a:r>
              <a:rPr lang="en-US" dirty="0" smtClean="0"/>
              <a:t>observed in nature</a:t>
            </a:r>
          </a:p>
          <a:p>
            <a:r>
              <a:rPr lang="en-US" dirty="0" smtClean="0"/>
              <a:t>Confirms the </a:t>
            </a:r>
            <a:r>
              <a:rPr lang="en-US" dirty="0"/>
              <a:t>Higgs mechanism of mass generation via spontaneous EW symmetry </a:t>
            </a:r>
            <a:r>
              <a:rPr lang="en-US" dirty="0" smtClean="0"/>
              <a:t>breaking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184" y="3580235"/>
            <a:ext cx="4403514" cy="221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59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6" y="1886826"/>
            <a:ext cx="7624563" cy="2530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anomalous couplings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30</a:t>
            </a:fld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342900" lvl="1">
              <a:buClr>
                <a:schemeClr val="accent1"/>
              </a:buClr>
            </a:pPr>
            <a:r>
              <a:rPr lang="en-US" sz="1800" u="sng" dirty="0" smtClean="0">
                <a:solidFill>
                  <a:srgbClr val="000000"/>
                </a:solidFill>
              </a:rPr>
              <a:t>Allowed confidence </a:t>
            </a:r>
            <a:r>
              <a:rPr lang="en-US" sz="1800" u="sng" dirty="0">
                <a:solidFill>
                  <a:srgbClr val="000000"/>
                </a:solidFill>
              </a:rPr>
              <a:t>level intervals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for anomalous </a:t>
            </a:r>
            <a:r>
              <a:rPr lang="en-US" sz="1800" dirty="0" smtClean="0"/>
              <a:t>coupling </a:t>
            </a:r>
            <a:r>
              <a:rPr lang="en-US" sz="1800" dirty="0"/>
              <a:t>parameters </a:t>
            </a:r>
            <a:r>
              <a:rPr lang="en-US" sz="1800" dirty="0" smtClean="0"/>
              <a:t>assuming real coupling ratios (π or 0</a:t>
            </a:r>
            <a:r>
              <a:rPr lang="en-US" sz="1800" dirty="0"/>
              <a:t>)</a:t>
            </a: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114300" lvl="1" indent="0">
              <a:buClr>
                <a:schemeClr val="accent1"/>
              </a:buClr>
              <a:buNone/>
            </a:pPr>
            <a:endParaRPr lang="en-US" sz="1800" dirty="0"/>
          </a:p>
          <a:p>
            <a:pPr marL="114300" lvl="1" indent="0">
              <a:buClr>
                <a:schemeClr val="accent1"/>
              </a:buClr>
              <a:buNone/>
            </a:pPr>
            <a:endParaRPr lang="en-US" sz="1600" dirty="0"/>
          </a:p>
          <a:p>
            <a:pPr marL="68580" lvl="1" indent="0">
              <a:buClr>
                <a:schemeClr val="accent1"/>
              </a:buClr>
              <a:buNone/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r>
              <a:rPr lang="en-US" sz="1800" dirty="0" smtClean="0"/>
              <a:t>Assuming </a:t>
            </a:r>
            <a:r>
              <a:rPr lang="en-US" sz="1800" dirty="0"/>
              <a:t>custodial symmetry: </a:t>
            </a:r>
            <a:r>
              <a:rPr lang="en-US" sz="1800" b="1" dirty="0">
                <a:solidFill>
                  <a:srgbClr val="727CA3"/>
                </a:solidFill>
              </a:rPr>
              <a:t>pure 0</a:t>
            </a:r>
            <a:r>
              <a:rPr lang="en-US" sz="1800" b="1" baseline="-25000" dirty="0">
                <a:solidFill>
                  <a:srgbClr val="727CA3"/>
                </a:solidFill>
              </a:rPr>
              <a:t>h</a:t>
            </a:r>
            <a:r>
              <a:rPr lang="en-US" sz="1800" b="1" baseline="30000" dirty="0">
                <a:solidFill>
                  <a:srgbClr val="727CA3"/>
                </a:solidFill>
              </a:rPr>
              <a:t>+</a:t>
            </a:r>
            <a:r>
              <a:rPr lang="en-US" sz="1800" b="1" dirty="0">
                <a:solidFill>
                  <a:srgbClr val="727CA3"/>
                </a:solidFill>
              </a:rPr>
              <a:t> (</a:t>
            </a:r>
            <a:r>
              <a:rPr lang="en-US" sz="1800" b="1" dirty="0" smtClean="0">
                <a:solidFill>
                  <a:srgbClr val="727CA3"/>
                </a:solidFill>
              </a:rPr>
              <a:t>related to f</a:t>
            </a:r>
            <a:r>
              <a:rPr lang="en-US" sz="1800" b="1" baseline="-25000" dirty="0" smtClean="0">
                <a:solidFill>
                  <a:srgbClr val="727CA3"/>
                </a:solidFill>
              </a:rPr>
              <a:t>a2</a:t>
            </a:r>
            <a:r>
              <a:rPr lang="en-US" sz="1800" b="1" dirty="0" smtClean="0">
                <a:solidFill>
                  <a:srgbClr val="727CA3"/>
                </a:solidFill>
              </a:rPr>
              <a:t>) excluded </a:t>
            </a:r>
            <a:r>
              <a:rPr lang="en-US" sz="1800" b="1" dirty="0">
                <a:solidFill>
                  <a:srgbClr val="727CA3"/>
                </a:solidFill>
              </a:rPr>
              <a:t>at 99.93% CL and pure 0</a:t>
            </a:r>
            <a:r>
              <a:rPr lang="en-US" sz="1800" b="1" baseline="30000" dirty="0">
                <a:solidFill>
                  <a:srgbClr val="727CA3"/>
                </a:solidFill>
              </a:rPr>
              <a:t>-</a:t>
            </a:r>
            <a:r>
              <a:rPr lang="en-US" sz="1800" b="1" dirty="0">
                <a:solidFill>
                  <a:srgbClr val="727CA3"/>
                </a:solidFill>
              </a:rPr>
              <a:t> </a:t>
            </a:r>
            <a:r>
              <a:rPr lang="en-US" sz="1800" b="1" dirty="0" smtClean="0">
                <a:solidFill>
                  <a:srgbClr val="727CA3"/>
                </a:solidFill>
              </a:rPr>
              <a:t>(pseudoscalar, related </a:t>
            </a:r>
            <a:r>
              <a:rPr lang="en-US" sz="1800" b="1" dirty="0">
                <a:solidFill>
                  <a:srgbClr val="727CA3"/>
                </a:solidFill>
              </a:rPr>
              <a:t>to f</a:t>
            </a:r>
            <a:r>
              <a:rPr lang="en-US" sz="1800" b="1" baseline="-25000" dirty="0">
                <a:solidFill>
                  <a:srgbClr val="727CA3"/>
                </a:solidFill>
              </a:rPr>
              <a:t>a3</a:t>
            </a:r>
            <a:r>
              <a:rPr lang="en-US" sz="1800" b="1" dirty="0">
                <a:solidFill>
                  <a:srgbClr val="727CA3"/>
                </a:solidFill>
              </a:rPr>
              <a:t>) excluded at 99.99% CL</a:t>
            </a:r>
          </a:p>
          <a:p>
            <a:endParaRPr lang="en-US" sz="1800" dirty="0">
              <a:solidFill>
                <a:srgbClr val="727CA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30" y="4420315"/>
            <a:ext cx="5723428" cy="104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89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and compatibility with the SM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Under the spin-0 </a:t>
            </a:r>
            <a:r>
              <a:rPr lang="en-US" dirty="0" smtClean="0">
                <a:solidFill>
                  <a:srgbClr val="000000"/>
                </a:solidFill>
              </a:rPr>
              <a:t>assumption 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dirty="0" smtClean="0">
                <a:solidFill>
                  <a:srgbClr val="000000"/>
                </a:solidFill>
              </a:rPr>
              <a:t>ombined </a:t>
            </a:r>
            <a:r>
              <a:rPr lang="en-US" dirty="0" smtClean="0">
                <a:solidFill>
                  <a:srgbClr val="000000"/>
                </a:solidFill>
              </a:rPr>
              <a:t>CMS and LHC Higgs measurements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100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The couplings to massive vector bosons and fermions are also explored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99482" y="3474830"/>
            <a:ext cx="1850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  <a:hlinkClick r:id="rId2"/>
              </a:rPr>
              <a:t>CMS-PAS-HIG-15-002</a:t>
            </a:r>
            <a:endParaRPr lang="en-US" sz="1400" dirty="0" smtClean="0">
              <a:latin typeface="Cambria"/>
              <a:cs typeface="Cambri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08" y="3628719"/>
            <a:ext cx="2883439" cy="27138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94676" y="4486468"/>
            <a:ext cx="2959882" cy="923330"/>
          </a:xfrm>
          <a:prstGeom prst="rect">
            <a:avLst/>
          </a:prstGeom>
          <a:ln>
            <a:solidFill>
              <a:srgbClr val="95CCD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Looks very much like a SM Higgs so far</a:t>
            </a:r>
            <a:r>
              <a:rPr lang="en-US" dirty="0" smtClean="0"/>
              <a:t>…</a:t>
            </a:r>
          </a:p>
          <a:p>
            <a:pPr algn="ctr"/>
            <a:r>
              <a:rPr lang="en-US" b="1" dirty="0" smtClean="0"/>
              <a:t>But only more data will tell 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52608"/>
          <a:stretch/>
        </p:blipFill>
        <p:spPr>
          <a:xfrm>
            <a:off x="3071146" y="3635149"/>
            <a:ext cx="2685483" cy="26649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24801" y="1575518"/>
            <a:ext cx="156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mbria"/>
                <a:cs typeface="Cambria"/>
                <a:hlinkClick r:id="rId5"/>
              </a:rPr>
              <a:t>arXiv:1503.07589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55854" y="1575518"/>
            <a:ext cx="1468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mbria"/>
                <a:cs typeface="Cambria"/>
                <a:hlinkClick r:id="rId6"/>
              </a:rPr>
              <a:t>arXiv:1412.8662</a:t>
            </a:r>
            <a:endParaRPr lang="en-US" sz="1400" dirty="0">
              <a:latin typeface="Cambria"/>
              <a:cs typeface="Cambria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991898"/>
              </p:ext>
            </p:extLst>
          </p:nvPr>
        </p:nvGraphicFramePr>
        <p:xfrm>
          <a:off x="256680" y="1980982"/>
          <a:ext cx="8618238" cy="914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7294"/>
                <a:gridCol w="3913813"/>
                <a:gridCol w="2757131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CMS combination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combination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m</a:t>
                      </a:r>
                      <a:r>
                        <a:rPr lang="en-US" sz="1400" baseline="-25000" dirty="0" err="1" smtClean="0"/>
                        <a:t>H</a:t>
                      </a:r>
                      <a:r>
                        <a:rPr lang="en-US" sz="1400" dirty="0" smtClean="0"/>
                        <a:t> (</a:t>
                      </a:r>
                      <a:r>
                        <a:rPr lang="en-US" sz="1400" dirty="0" err="1" smtClean="0">
                          <a:latin typeface="Candara"/>
                          <a:cs typeface="Candara"/>
                        </a:rPr>
                        <a:t>γγ</a:t>
                      </a:r>
                      <a:r>
                        <a:rPr lang="en-US" sz="1400" dirty="0" smtClean="0">
                          <a:latin typeface="Candara"/>
                          <a:cs typeface="Candara"/>
                        </a:rPr>
                        <a:t> ,</a:t>
                      </a:r>
                      <a:r>
                        <a:rPr lang="en-US" sz="1400" baseline="0" dirty="0" smtClean="0">
                          <a:latin typeface="Candara"/>
                          <a:cs typeface="Candara"/>
                        </a:rPr>
                        <a:t> </a:t>
                      </a:r>
                      <a:r>
                        <a:rPr lang="en-US" sz="1400" dirty="0" smtClean="0">
                          <a:latin typeface="Candara"/>
                          <a:cs typeface="Candara"/>
                        </a:rPr>
                        <a:t>ZZ</a:t>
                      </a:r>
                      <a:r>
                        <a:rPr lang="en-US" sz="1400" dirty="0" smtClean="0"/>
                        <a:t>) [</a:t>
                      </a:r>
                      <a:r>
                        <a:rPr lang="en-US" sz="1400" dirty="0" err="1" smtClean="0"/>
                        <a:t>GeV</a:t>
                      </a:r>
                      <a:r>
                        <a:rPr lang="en-US" sz="1400" dirty="0" smtClean="0"/>
                        <a:t>]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125.02 +0.26 (stat) +0.14 (</a:t>
                      </a:r>
                      <a:r>
                        <a:rPr lang="en-US" sz="1400" dirty="0" err="1" smtClean="0"/>
                        <a:t>syst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125.09±0.21(stat) ±0.11(</a:t>
                      </a:r>
                      <a:r>
                        <a:rPr lang="en-US" sz="1400" dirty="0" err="1" smtClean="0"/>
                        <a:t>syst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σ</a:t>
                      </a:r>
                      <a:r>
                        <a:rPr lang="en-US" sz="1400" dirty="0" smtClean="0"/>
                        <a:t>/</a:t>
                      </a:r>
                      <a:r>
                        <a:rPr lang="en-US" sz="1400" dirty="0" err="1" smtClean="0"/>
                        <a:t>σ</a:t>
                      </a:r>
                      <a:r>
                        <a:rPr lang="en-US" sz="1400" baseline="-25000" dirty="0" err="1" smtClean="0"/>
                        <a:t>SM</a:t>
                      </a:r>
                      <a:endParaRPr lang="en-US" sz="1400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1.00 ± 0.09 (stat) +0.08 (</a:t>
                      </a:r>
                      <a:r>
                        <a:rPr lang="en-US" sz="1400" dirty="0" err="1" smtClean="0"/>
                        <a:t>theo</a:t>
                      </a:r>
                      <a:r>
                        <a:rPr lang="en-US" sz="1400" dirty="0" smtClean="0"/>
                        <a:t>) ± 0.07 (</a:t>
                      </a:r>
                      <a:r>
                        <a:rPr lang="en-US" sz="1400" dirty="0" err="1" smtClean="0"/>
                        <a:t>syst</a:t>
                      </a:r>
                      <a:r>
                        <a:rPr lang="en-US" sz="1400" dirty="0" smtClean="0"/>
                        <a:t>)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1.09±0.11</a:t>
                      </a:r>
                      <a:endParaRPr lang="en-US" sz="1400" b="1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6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and Higgs: Yukawa coupling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352962"/>
            <a:ext cx="8229600" cy="4803998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</a:rPr>
              <a:t>The top-Higgs coupling is very strong in the SM</a:t>
            </a:r>
            <a:r>
              <a:rPr lang="en-US" sz="1800" dirty="0" smtClean="0"/>
              <a:t>, and because the top </a:t>
            </a:r>
            <a:r>
              <a:rPr lang="en-US" sz="1800" dirty="0"/>
              <a:t>is heavier than the </a:t>
            </a:r>
            <a:r>
              <a:rPr lang="en-US" sz="1800" dirty="0" smtClean="0"/>
              <a:t>Higgs → it cannot be </a:t>
            </a:r>
            <a:r>
              <a:rPr lang="en-US" sz="1800" dirty="0"/>
              <a:t>assessed by measuring </a:t>
            </a:r>
            <a:r>
              <a:rPr lang="en-US" sz="1800" dirty="0" smtClean="0"/>
              <a:t>Higgs </a:t>
            </a:r>
            <a:r>
              <a:rPr lang="en-US" sz="1800" dirty="0"/>
              <a:t>decays to top </a:t>
            </a:r>
            <a:r>
              <a:rPr lang="en-US" sz="1800" dirty="0" smtClean="0"/>
              <a:t>quark pairs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508" y="2301783"/>
            <a:ext cx="1893364" cy="1323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2" y="3694458"/>
            <a:ext cx="1813250" cy="12915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3790" y="2405838"/>
            <a:ext cx="56970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It can be </a:t>
            </a:r>
            <a:r>
              <a:rPr lang="en-US" dirty="0"/>
              <a:t>experimentally </a:t>
            </a:r>
            <a:r>
              <a:rPr lang="en-US" dirty="0" smtClean="0"/>
              <a:t>constrained in </a:t>
            </a:r>
            <a:r>
              <a:rPr lang="en-US" b="1" dirty="0" smtClean="0"/>
              <a:t>gluon </a:t>
            </a:r>
            <a:r>
              <a:rPr lang="en-US" b="1" dirty="0"/>
              <a:t>fusion production</a:t>
            </a:r>
            <a:r>
              <a:rPr lang="en-US" dirty="0"/>
              <a:t> → happens via a fermion loop, top provides the dominant contribution </a:t>
            </a:r>
            <a:r>
              <a:rPr lang="en-US" dirty="0" smtClean="0"/>
              <a:t>-assuming </a:t>
            </a:r>
            <a:r>
              <a:rPr lang="en-US" dirty="0"/>
              <a:t>no new physics </a:t>
            </a:r>
            <a:r>
              <a:rPr lang="en-US" dirty="0" smtClean="0"/>
              <a:t>is </a:t>
            </a:r>
            <a:r>
              <a:rPr lang="en-US" dirty="0"/>
              <a:t>contributing to the </a:t>
            </a:r>
            <a:r>
              <a:rPr lang="en-US" dirty="0" smtClean="0"/>
              <a:t>loop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27081" y="3785702"/>
            <a:ext cx="56685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And in 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H→</a:t>
            </a:r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  <a:latin typeface="Candara"/>
                <a:cs typeface="Candara"/>
              </a:rPr>
              <a:t>γγ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 decay: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en-US" dirty="0" smtClean="0"/>
              <a:t>roceeds through a top </a:t>
            </a:r>
            <a:r>
              <a:rPr lang="en-US" dirty="0"/>
              <a:t>loop and </a:t>
            </a:r>
            <a:r>
              <a:rPr lang="en-US" dirty="0" smtClean="0"/>
              <a:t>a W</a:t>
            </a:r>
            <a:r>
              <a:rPr lang="en-US" dirty="0"/>
              <a:t> </a:t>
            </a:r>
            <a:r>
              <a:rPr lang="en-US" dirty="0" smtClean="0"/>
              <a:t>loop</a:t>
            </a:r>
            <a:endParaRPr lang="en-US" dirty="0"/>
          </a:p>
          <a:p>
            <a:r>
              <a:rPr lang="en-US" dirty="0"/>
              <a:t>Within uncertainties, </a:t>
            </a:r>
            <a:r>
              <a:rPr lang="en-US" dirty="0" smtClean="0"/>
              <a:t>current measurements </a:t>
            </a:r>
            <a:r>
              <a:rPr lang="en-US" dirty="0"/>
              <a:t>are so far consistent with the SM </a:t>
            </a:r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9985" y="5266954"/>
            <a:ext cx="8189984" cy="923330"/>
          </a:xfrm>
          <a:prstGeom prst="rect">
            <a:avLst/>
          </a:prstGeom>
          <a:noFill/>
          <a:ln>
            <a:solidFill>
              <a:srgbClr val="95CCD4"/>
            </a:solidFill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Probing </a:t>
            </a:r>
            <a:r>
              <a:rPr lang="en-US" dirty="0">
                <a:solidFill>
                  <a:schemeClr val="accent1"/>
                </a:solidFill>
              </a:rPr>
              <a:t>the top</a:t>
            </a:r>
            <a:r>
              <a:rPr lang="en-US" dirty="0" smtClean="0">
                <a:solidFill>
                  <a:schemeClr val="accent1"/>
                </a:solidFill>
              </a:rPr>
              <a:t>-Higgs </a:t>
            </a:r>
            <a:r>
              <a:rPr lang="en-US" dirty="0">
                <a:solidFill>
                  <a:schemeClr val="accent1"/>
                </a:solidFill>
              </a:rPr>
              <a:t>Yukawa coupling directly requires a process that results in both a </a:t>
            </a:r>
            <a:r>
              <a:rPr lang="en-US" dirty="0" smtClean="0">
                <a:solidFill>
                  <a:schemeClr val="accent1"/>
                </a:solidFill>
              </a:rPr>
              <a:t>Higgs boson </a:t>
            </a:r>
            <a:r>
              <a:rPr lang="en-US" dirty="0">
                <a:solidFill>
                  <a:schemeClr val="accent1"/>
                </a:solidFill>
              </a:rPr>
              <a:t>and top quarks explicitly reconstructed via their final-state decay </a:t>
            </a:r>
            <a:r>
              <a:rPr lang="en-US" dirty="0" smtClean="0">
                <a:solidFill>
                  <a:schemeClr val="accent1"/>
                </a:solidFill>
              </a:rPr>
              <a:t>products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0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ttH</a:t>
            </a:r>
            <a:r>
              <a:rPr lang="en-US" dirty="0" smtClean="0"/>
              <a:t>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33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Autofit/>
          </a:bodyPr>
          <a:lstStyle/>
          <a:p>
            <a:r>
              <a:rPr lang="en-US" dirty="0" smtClean="0"/>
              <a:t>SM Higgs production process that </a:t>
            </a:r>
            <a:r>
              <a:rPr lang="en-US" dirty="0" smtClean="0"/>
              <a:t>does not happen often:</a:t>
            </a:r>
          </a:p>
          <a:p>
            <a:pPr lvl="1"/>
            <a:r>
              <a:rPr lang="en-US" dirty="0" smtClean="0"/>
              <a:t>It is the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sixth process </a:t>
            </a:r>
            <a:r>
              <a:rPr lang="en-US" dirty="0" smtClean="0"/>
              <a:t>in terms of cross section at the LHC  </a:t>
            </a:r>
            <a:r>
              <a:rPr lang="en-US" dirty="0"/>
              <a:t>→ </a:t>
            </a:r>
            <a:r>
              <a:rPr lang="en-US" dirty="0" smtClean="0"/>
              <a:t>0.13pb </a:t>
            </a:r>
            <a:r>
              <a:rPr lang="en-US" dirty="0" smtClean="0"/>
              <a:t>at </a:t>
            </a:r>
            <a:r>
              <a:rPr lang="en-US" dirty="0"/>
              <a:t>8</a:t>
            </a:r>
            <a:r>
              <a:rPr lang="en-US" dirty="0" smtClean="0"/>
              <a:t>TeV </a:t>
            </a:r>
            <a:endParaRPr lang="en-US" dirty="0" smtClean="0"/>
          </a:p>
          <a:p>
            <a:r>
              <a:rPr lang="en-US" dirty="0" smtClean="0"/>
              <a:t>But when it does, it is flashy:</a:t>
            </a:r>
          </a:p>
          <a:p>
            <a:pPr lvl="1"/>
            <a:r>
              <a:rPr lang="en-US" dirty="0" smtClean="0"/>
              <a:t>Final states with a Higgs decay and two tops → </a:t>
            </a:r>
            <a:r>
              <a:rPr lang="en-US" u="sng" dirty="0"/>
              <a:t>[</a:t>
            </a:r>
            <a:r>
              <a:rPr lang="en-US" u="sng" dirty="0" smtClean="0"/>
              <a:t>Higgs decay]+</a:t>
            </a:r>
            <a:r>
              <a:rPr lang="en-US" u="sng" dirty="0" err="1" smtClean="0"/>
              <a:t>WW+bb</a:t>
            </a:r>
            <a:endParaRPr lang="en-US" u="sng" dirty="0" smtClean="0"/>
          </a:p>
          <a:p>
            <a:pPr lvl="1"/>
            <a:r>
              <a:rPr lang="en-US" b="1" dirty="0" smtClean="0">
                <a:solidFill>
                  <a:srgbClr val="727CA3"/>
                </a:solidFill>
              </a:rPr>
              <a:t>Busy signatures: b-tagging, boosted objects, many leptons…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With Run-1 data, we have studied this  production in </a:t>
            </a:r>
            <a:r>
              <a:rPr lang="en-US" dirty="0" smtClean="0"/>
              <a:t>many channels</a:t>
            </a:r>
            <a:endParaRPr lang="en-US" dirty="0" smtClean="0"/>
          </a:p>
          <a:p>
            <a:pPr lvl="1"/>
            <a:r>
              <a:rPr lang="en-US" dirty="0" err="1" smtClean="0"/>
              <a:t>H→bb</a:t>
            </a:r>
            <a:endParaRPr lang="en-US" dirty="0" smtClean="0"/>
          </a:p>
          <a:p>
            <a:pPr lvl="1"/>
            <a:r>
              <a:rPr lang="en-US" dirty="0" smtClean="0"/>
              <a:t>H </a:t>
            </a:r>
            <a:r>
              <a:rPr lang="en-US" dirty="0"/>
              <a:t>→ </a:t>
            </a:r>
            <a:r>
              <a:rPr lang="en-US" i="1" dirty="0" err="1">
                <a:latin typeface="Candara"/>
                <a:cs typeface="Candara"/>
              </a:rPr>
              <a:t>γγ</a:t>
            </a:r>
            <a:r>
              <a:rPr lang="en-US" i="1" dirty="0"/>
              <a:t> </a:t>
            </a:r>
            <a:endParaRPr lang="en-US" dirty="0"/>
          </a:p>
          <a:p>
            <a:pPr lvl="1"/>
            <a:r>
              <a:rPr lang="en-US" b="1" dirty="0" smtClean="0">
                <a:solidFill>
                  <a:srgbClr val="727CA3"/>
                </a:solidFill>
              </a:rPr>
              <a:t>H→WW (with 2, 3, and 4 leptons)</a:t>
            </a:r>
          </a:p>
          <a:p>
            <a:pPr lvl="1"/>
            <a:r>
              <a:rPr lang="en-US" dirty="0" smtClean="0"/>
              <a:t>H→ZZ</a:t>
            </a:r>
          </a:p>
          <a:p>
            <a:pPr lvl="1"/>
            <a:r>
              <a:rPr lang="en-US" dirty="0" smtClean="0"/>
              <a:t>H </a:t>
            </a:r>
            <a:r>
              <a:rPr lang="en-US" dirty="0"/>
              <a:t>→ </a:t>
            </a:r>
            <a:r>
              <a:rPr lang="en-US" i="1" dirty="0" err="1">
                <a:latin typeface="Candara"/>
                <a:cs typeface="Candara"/>
              </a:rPr>
              <a:t>ττ</a:t>
            </a:r>
            <a:r>
              <a:rPr lang="en-US" i="1" dirty="0">
                <a:latin typeface="Candara"/>
                <a:cs typeface="Candara"/>
              </a:rPr>
              <a:t> </a:t>
            </a:r>
            <a:endParaRPr lang="en-US" dirty="0">
              <a:latin typeface="Candara"/>
              <a:cs typeface="Candar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95227" y="5662280"/>
            <a:ext cx="1468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mbria"/>
                <a:cs typeface="Cambria"/>
                <a:hlinkClick r:id="rId2"/>
              </a:rPr>
              <a:t>arXiv:1408.1682</a:t>
            </a:r>
            <a:endParaRPr lang="en-US" sz="1400" dirty="0" smtClean="0">
              <a:latin typeface="Cambria"/>
              <a:cs typeface="Cambr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01" y="3665464"/>
            <a:ext cx="1919127" cy="23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00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ttH</a:t>
            </a:r>
            <a:r>
              <a:rPr lang="en-US" dirty="0"/>
              <a:t> associated </a:t>
            </a:r>
            <a:r>
              <a:rPr lang="en-US" dirty="0" smtClean="0"/>
              <a:t>production: results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34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All channels are statistically limited</a:t>
            </a:r>
            <a:r>
              <a:rPr lang="en-US" dirty="0" smtClean="0"/>
              <a:t>, no statement can be said regarding </a:t>
            </a:r>
            <a:r>
              <a:rPr lang="en-US" dirty="0" err="1" smtClean="0"/>
              <a:t>ttH</a:t>
            </a:r>
            <a:r>
              <a:rPr lang="en-US" dirty="0" smtClean="0"/>
              <a:t> production with Run-1 data, but limits are set </a:t>
            </a:r>
          </a:p>
          <a:p>
            <a:r>
              <a:rPr lang="en-US" dirty="0" smtClean="0"/>
              <a:t>All the channels combined give a </a:t>
            </a:r>
            <a:r>
              <a:rPr lang="en-US" dirty="0"/>
              <a:t>best-fit value for the signal </a:t>
            </a:r>
            <a:r>
              <a:rPr lang="en-US" dirty="0" smtClean="0"/>
              <a:t>strength of 2.8 → excess </a:t>
            </a:r>
            <a:r>
              <a:rPr lang="en-US" dirty="0"/>
              <a:t>above </a:t>
            </a:r>
            <a:r>
              <a:rPr lang="en-US" dirty="0" smtClean="0"/>
              <a:t>background-only of 3.4 </a:t>
            </a:r>
            <a:r>
              <a:rPr lang="en-US" dirty="0"/>
              <a:t>standard </a:t>
            </a:r>
            <a:r>
              <a:rPr lang="en-US" dirty="0" smtClean="0"/>
              <a:t>deviations</a:t>
            </a:r>
          </a:p>
          <a:p>
            <a:pPr lvl="1"/>
            <a:r>
              <a:rPr lang="en-US" u="sng" dirty="0" smtClean="0"/>
              <a:t>2</a:t>
            </a:r>
            <a:r>
              <a:rPr lang="en-US" u="sng" dirty="0" smtClean="0">
                <a:latin typeface="Candara"/>
                <a:cs typeface="Candara"/>
              </a:rPr>
              <a:t>σ</a:t>
            </a:r>
            <a:r>
              <a:rPr lang="en-US" u="sng" dirty="0" smtClean="0"/>
              <a:t> upward deviation</a:t>
            </a:r>
            <a:r>
              <a:rPr lang="en-US" dirty="0" smtClean="0"/>
              <a:t> with respect to the  SM </a:t>
            </a:r>
            <a:r>
              <a:rPr lang="en-US" dirty="0" smtClean="0"/>
              <a:t>prediction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riven by </a:t>
            </a:r>
            <a:r>
              <a:rPr lang="en-US" dirty="0" err="1" smtClean="0"/>
              <a:t>ttH</a:t>
            </a:r>
            <a:r>
              <a:rPr lang="en-US" dirty="0" smtClean="0"/>
              <a:t> multilepton in H→WW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558"/>
          <a:stretch/>
        </p:blipFill>
        <p:spPr>
          <a:xfrm>
            <a:off x="4631531" y="3059217"/>
            <a:ext cx="4512470" cy="31313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r="50083"/>
          <a:stretch/>
        </p:blipFill>
        <p:spPr>
          <a:xfrm>
            <a:off x="2275540" y="3193115"/>
            <a:ext cx="2379269" cy="2977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59551"/>
            <a:ext cx="2428126" cy="292502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597725" y="4987560"/>
            <a:ext cx="611108" cy="17578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95CCD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5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tHq</a:t>
            </a:r>
            <a:r>
              <a:rPr lang="en-US" dirty="0" smtClean="0"/>
              <a:t>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However, the only process in which top and Higgs are produced together </a:t>
            </a:r>
            <a:r>
              <a:rPr lang="en-US" sz="1800" u="sng" dirty="0" smtClean="0"/>
              <a:t>sensitive to the sign of the top-Higgs coupling</a:t>
            </a:r>
            <a:r>
              <a:rPr lang="en-US" sz="1800" dirty="0" smtClean="0"/>
              <a:t> is single top plus Higgs production (</a:t>
            </a:r>
            <a:r>
              <a:rPr lang="en-US" sz="1800" b="1" dirty="0" err="1" smtClean="0">
                <a:solidFill>
                  <a:srgbClr val="323A78"/>
                </a:solidFill>
              </a:rPr>
              <a:t>tHq</a:t>
            </a:r>
            <a:r>
              <a:rPr lang="en-US" sz="1800" dirty="0" smtClean="0">
                <a:solidFill>
                  <a:srgbClr val="323A78"/>
                </a:solidFill>
              </a:rPr>
              <a:t>)</a:t>
            </a:r>
            <a:endParaRPr lang="en-US" sz="1800" dirty="0">
              <a:solidFill>
                <a:srgbClr val="323A78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8368"/>
          <a:stretch/>
        </p:blipFill>
        <p:spPr>
          <a:xfrm>
            <a:off x="4051608" y="2358648"/>
            <a:ext cx="3903814" cy="14628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38" y="2455288"/>
            <a:ext cx="3368981" cy="3244598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3919589" y="3934635"/>
            <a:ext cx="4767211" cy="2222325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727CA3"/>
                </a:solidFill>
              </a:rPr>
              <a:t>tHq</a:t>
            </a:r>
            <a:r>
              <a:rPr lang="en-US" b="1" dirty="0">
                <a:solidFill>
                  <a:srgbClr val="727CA3"/>
                </a:solidFill>
              </a:rPr>
              <a:t> is highly suppressed in the SM </a:t>
            </a:r>
          </a:p>
          <a:p>
            <a:pPr lvl="1"/>
            <a:r>
              <a:rPr lang="en-US" dirty="0" smtClean="0"/>
              <a:t>0.018 </a:t>
            </a:r>
            <a:r>
              <a:rPr lang="en-US" dirty="0" err="1"/>
              <a:t>pb</a:t>
            </a:r>
            <a:r>
              <a:rPr lang="en-US" dirty="0"/>
              <a:t> at 8TeV</a:t>
            </a:r>
            <a:endParaRPr lang="en-US" b="1" dirty="0"/>
          </a:p>
          <a:p>
            <a:r>
              <a:rPr lang="en-US" dirty="0"/>
              <a:t>However, its production rate could be affected by anomalous top-Higgs couplings</a:t>
            </a:r>
          </a:p>
          <a:p>
            <a:r>
              <a:rPr lang="en-US" dirty="0" smtClean="0"/>
              <a:t>For example: a </a:t>
            </a:r>
            <a:r>
              <a:rPr lang="en-US" dirty="0"/>
              <a:t>negative value of the </a:t>
            </a:r>
            <a:r>
              <a:rPr lang="en-US" dirty="0" smtClean="0"/>
              <a:t>coupling </a:t>
            </a:r>
            <a:r>
              <a:rPr lang="en-US" dirty="0"/>
              <a:t>would increase the </a:t>
            </a:r>
            <a:r>
              <a:rPr lang="en-US" dirty="0" err="1"/>
              <a:t>tHq</a:t>
            </a:r>
            <a:r>
              <a:rPr lang="en-US" dirty="0"/>
              <a:t> cross section </a:t>
            </a:r>
            <a:r>
              <a:rPr lang="en-US" u="sng" dirty="0"/>
              <a:t>x15</a:t>
            </a:r>
          </a:p>
        </p:txBody>
      </p:sp>
    </p:spTree>
    <p:extLst>
      <p:ext uri="{BB962C8B-B14F-4D97-AF65-F5344CB8AC3E}">
        <p14:creationId xmlns:p14="http://schemas.microsoft.com/office/powerpoint/2010/main" val="3632684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712"/>
          <a:stretch/>
        </p:blipFill>
        <p:spPr>
          <a:xfrm>
            <a:off x="5287265" y="1188223"/>
            <a:ext cx="3808781" cy="2760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tHq</a:t>
            </a:r>
            <a:r>
              <a:rPr lang="en-US" dirty="0"/>
              <a:t> associated production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199" y="1219200"/>
            <a:ext cx="4636798" cy="4937760"/>
          </a:xfrm>
        </p:spPr>
        <p:txBody>
          <a:bodyPr>
            <a:normAutofit/>
          </a:bodyPr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err="1"/>
              <a:t>tHq</a:t>
            </a:r>
            <a:r>
              <a:rPr lang="en-US" sz="1800" dirty="0"/>
              <a:t> production </a:t>
            </a:r>
            <a:r>
              <a:rPr lang="en-US" sz="1800" dirty="0" smtClean="0"/>
              <a:t>has very characteristic signatures:</a:t>
            </a: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/>
              <a:t>Higgs decay, top decay (b-tagging), and a forward light jet (single top t-channel handle)</a:t>
            </a:r>
          </a:p>
          <a:p>
            <a:r>
              <a:rPr lang="en-US" sz="1800" dirty="0" smtClean="0"/>
              <a:t>Studied in Run-1, in almost as many channels as </a:t>
            </a:r>
            <a:r>
              <a:rPr lang="en-US" sz="1800" dirty="0" err="1" smtClean="0"/>
              <a:t>ttH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b="1" dirty="0" err="1">
                <a:latin typeface="Candara"/>
                <a:cs typeface="Candara"/>
              </a:rPr>
              <a:t>H→</a:t>
            </a:r>
            <a:r>
              <a:rPr lang="en-US" sz="1800" b="1" dirty="0" err="1" smtClean="0">
                <a:latin typeface="Candara"/>
                <a:cs typeface="Candara"/>
              </a:rPr>
              <a:t>bb</a:t>
            </a:r>
            <a:r>
              <a:rPr lang="en-US" dirty="0" smtClean="0">
                <a:latin typeface="Candara"/>
                <a:cs typeface="Candara"/>
              </a:rPr>
              <a:t>, </a:t>
            </a:r>
            <a:r>
              <a:rPr lang="en-US" sz="1800" dirty="0" smtClean="0">
                <a:latin typeface="Candara"/>
                <a:cs typeface="Candara"/>
              </a:rPr>
              <a:t>H </a:t>
            </a:r>
            <a:r>
              <a:rPr lang="en-US" sz="1800" dirty="0">
                <a:latin typeface="Candara"/>
                <a:cs typeface="Candara"/>
              </a:rPr>
              <a:t>→ </a:t>
            </a:r>
            <a:r>
              <a:rPr lang="en-US" sz="1800" i="1" dirty="0" err="1">
                <a:latin typeface="Candara"/>
                <a:cs typeface="Candara"/>
              </a:rPr>
              <a:t>γγ</a:t>
            </a:r>
            <a:r>
              <a:rPr lang="en-US" sz="1800" i="1" dirty="0">
                <a:latin typeface="Candara"/>
                <a:cs typeface="Candara"/>
              </a:rPr>
              <a:t> </a:t>
            </a:r>
            <a:r>
              <a:rPr lang="en-US" dirty="0" smtClean="0">
                <a:latin typeface="Candara"/>
                <a:cs typeface="Candara"/>
              </a:rPr>
              <a:t>, </a:t>
            </a:r>
            <a:r>
              <a:rPr lang="en-US" sz="1800" b="1" dirty="0" smtClean="0">
                <a:latin typeface="Candara"/>
                <a:cs typeface="Candara"/>
              </a:rPr>
              <a:t>H</a:t>
            </a:r>
            <a:r>
              <a:rPr lang="en-US" sz="1800" b="1" dirty="0">
                <a:latin typeface="Candara"/>
                <a:cs typeface="Candara"/>
              </a:rPr>
              <a:t>→</a:t>
            </a:r>
            <a:r>
              <a:rPr lang="en-US" sz="1800" b="1" dirty="0" smtClean="0">
                <a:latin typeface="Candara"/>
                <a:cs typeface="Candara"/>
              </a:rPr>
              <a:t>WW</a:t>
            </a:r>
            <a:r>
              <a:rPr lang="en-US" dirty="0" smtClean="0">
                <a:latin typeface="Candara"/>
                <a:cs typeface="Candara"/>
              </a:rPr>
              <a:t>, </a:t>
            </a:r>
            <a:r>
              <a:rPr lang="en-US" sz="1800" dirty="0" smtClean="0">
                <a:latin typeface="Candara"/>
                <a:cs typeface="Candara"/>
              </a:rPr>
              <a:t>H </a:t>
            </a:r>
            <a:r>
              <a:rPr lang="en-US" sz="1800" dirty="0">
                <a:latin typeface="Candara"/>
                <a:cs typeface="Candara"/>
              </a:rPr>
              <a:t>→ </a:t>
            </a:r>
            <a:r>
              <a:rPr lang="en-US" sz="1800" i="1" dirty="0" err="1">
                <a:latin typeface="Candara"/>
                <a:cs typeface="Candara"/>
              </a:rPr>
              <a:t>ττ</a:t>
            </a:r>
            <a:r>
              <a:rPr lang="en-US" sz="1800" i="1" dirty="0">
                <a:latin typeface="Candara"/>
                <a:cs typeface="Candara"/>
              </a:rPr>
              <a:t> </a:t>
            </a:r>
            <a:endParaRPr lang="en-US" sz="1800" dirty="0">
              <a:latin typeface="Candara"/>
              <a:cs typeface="Candara"/>
            </a:endParaRPr>
          </a:p>
          <a:p>
            <a:endParaRPr lang="en-US" sz="1800" dirty="0" smtClean="0">
              <a:latin typeface="Candara"/>
              <a:cs typeface="Candara"/>
            </a:endParaRPr>
          </a:p>
          <a:p>
            <a:pPr lvl="1"/>
            <a:endParaRPr lang="en-US" sz="13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876618" y="4834369"/>
            <a:ext cx="1659967" cy="523220"/>
          </a:xfrm>
          <a:prstGeom prst="rect">
            <a:avLst/>
          </a:prstGeom>
          <a:ln>
            <a:solidFill>
              <a:srgbClr val="95CCD4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Submitted to JHEP</a:t>
            </a:r>
            <a:endParaRPr lang="en-US" sz="1400" dirty="0" smtClean="0">
              <a:latin typeface="Cambria"/>
              <a:cs typeface="Cambria"/>
              <a:hlinkClick r:id="rId3"/>
            </a:endParaRPr>
          </a:p>
          <a:p>
            <a:pPr algn="ctr"/>
            <a:r>
              <a:rPr lang="en-US" sz="1400" dirty="0" smtClean="0">
                <a:latin typeface="Cambria"/>
                <a:cs typeface="Cambria"/>
                <a:hlinkClick r:id="rId3"/>
              </a:rPr>
              <a:t>arXiv:1509.08159</a:t>
            </a:r>
            <a:endParaRPr lang="en-US" sz="1400" dirty="0" smtClean="0">
              <a:latin typeface="Cambria"/>
              <a:cs typeface="Cambr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" y="3790708"/>
            <a:ext cx="5902986" cy="24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2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top + </a:t>
            </a:r>
            <a:r>
              <a:rPr lang="en-US" dirty="0" smtClean="0"/>
              <a:t>Higgs: Results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85750" lvl="1" indent="-285750">
              <a:buClr>
                <a:schemeClr val="accent1"/>
              </a:buClr>
              <a:buSzPct val="85000"/>
            </a:pPr>
            <a:r>
              <a:rPr lang="en-US" sz="1800" dirty="0" smtClean="0"/>
              <a:t>The sensitivity to a SM </a:t>
            </a:r>
            <a:r>
              <a:rPr lang="en-US" sz="1800" dirty="0" err="1" smtClean="0"/>
              <a:t>tHq</a:t>
            </a:r>
            <a:r>
              <a:rPr lang="en-US" sz="1800" dirty="0" smtClean="0"/>
              <a:t> will not be reached until well into Run-2 (or 3)</a:t>
            </a:r>
          </a:p>
          <a:p>
            <a:pPr marL="285750" lvl="1" indent="-285750">
              <a:buClr>
                <a:schemeClr val="accent1"/>
              </a:buClr>
              <a:buSzPct val="85000"/>
            </a:pPr>
            <a:r>
              <a:rPr lang="en-US" sz="1800" dirty="0" smtClean="0"/>
              <a:t>But sensitivity to a negative coupling will arrive much earlier</a:t>
            </a:r>
            <a:endParaRPr lang="en-US" sz="1800" dirty="0"/>
          </a:p>
          <a:p>
            <a:endParaRPr lang="en-US" sz="1800" dirty="0" smtClean="0"/>
          </a:p>
          <a:p>
            <a:pPr lvl="1"/>
            <a:endParaRPr lang="en-US" sz="13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34" y="2146304"/>
            <a:ext cx="3903175" cy="3721134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4396809" y="2346070"/>
            <a:ext cx="4289991" cy="3304423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</a:rPr>
              <a:t>A large rate of single top plus Higgs </a:t>
            </a:r>
            <a:r>
              <a:rPr lang="en-US" dirty="0" smtClean="0"/>
              <a:t>events could mean different BSM effects (FCNH, decay of new heavy particles)</a:t>
            </a:r>
          </a:p>
          <a:p>
            <a:endParaRPr lang="en-US" b="1" dirty="0" smtClean="0"/>
          </a:p>
          <a:p>
            <a:r>
              <a:rPr lang="en-US" dirty="0" smtClean="0"/>
              <a:t>Moreover: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egative </a:t>
            </a:r>
            <a:r>
              <a:rPr lang="en-US" dirty="0" smtClean="0"/>
              <a:t>values of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f</a:t>
            </a:r>
            <a:r>
              <a:rPr lang="en-US" baseline="-25000" dirty="0" smtClean="0"/>
              <a:t> </a:t>
            </a:r>
            <a:r>
              <a:rPr lang="en-US" dirty="0" smtClean="0"/>
              <a:t>are disfavored with the current data → under </a:t>
            </a:r>
            <a:r>
              <a:rPr lang="en-US" dirty="0" smtClean="0"/>
              <a:t>the assumption that </a:t>
            </a:r>
            <a:r>
              <a:rPr lang="en-US" u="sng" dirty="0" smtClean="0"/>
              <a:t>no new particles contribute to the </a:t>
            </a:r>
            <a:r>
              <a:rPr lang="en-US" u="sng" dirty="0" err="1" smtClean="0"/>
              <a:t>ggH</a:t>
            </a:r>
            <a:r>
              <a:rPr lang="en-US" u="sng" dirty="0" smtClean="0"/>
              <a:t> and </a:t>
            </a:r>
            <a:r>
              <a:rPr lang="en-US" u="sng" dirty="0" err="1" smtClean="0"/>
              <a:t>H→</a:t>
            </a:r>
            <a:r>
              <a:rPr lang="en-US" u="sng" dirty="0" err="1" smtClean="0">
                <a:latin typeface="Candara"/>
                <a:cs typeface="Candara"/>
              </a:rPr>
              <a:t>γγ</a:t>
            </a:r>
            <a:r>
              <a:rPr lang="en-US" u="sng" dirty="0" smtClean="0"/>
              <a:t> loops</a:t>
            </a:r>
            <a:r>
              <a:rPr lang="en-US" dirty="0" smtClean="0"/>
              <a:t>, and that there are no BSM decays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2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67695" y="2754732"/>
            <a:ext cx="1992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LHC Run-2 </a:t>
            </a:r>
            <a:endParaRPr lang="en-US" sz="2800" dirty="0"/>
          </a:p>
        </p:txBody>
      </p:sp>
      <p:pic>
        <p:nvPicPr>
          <p:cNvPr id="7" name="Picture 6" descr="Screen Shot 2015-03-14 at 3.51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64" y="3508023"/>
            <a:ext cx="4842935" cy="18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8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 of the LHC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In 2015 the </a:t>
            </a:r>
            <a:r>
              <a:rPr lang="en-US" dirty="0">
                <a:solidFill>
                  <a:srgbClr val="000000"/>
                </a:solidFill>
              </a:rPr>
              <a:t>LHC started running </a:t>
            </a:r>
            <a:r>
              <a:rPr lang="en-US" dirty="0" smtClean="0">
                <a:solidFill>
                  <a:srgbClr val="000000"/>
                </a:solidFill>
              </a:rPr>
              <a:t>again, entering a </a:t>
            </a:r>
            <a:r>
              <a:rPr lang="en-US" u="sng" dirty="0" smtClean="0">
                <a:solidFill>
                  <a:srgbClr val="000000"/>
                </a:solidFill>
              </a:rPr>
              <a:t>new energy regime </a:t>
            </a:r>
            <a:r>
              <a:rPr lang="en-US" dirty="0" smtClean="0">
                <a:solidFill>
                  <a:srgbClr val="000000"/>
                </a:solidFill>
              </a:rPr>
              <a:t>→ </a:t>
            </a: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err="1" smtClean="0">
                <a:solidFill>
                  <a:srgbClr val="000000"/>
                </a:solidFill>
              </a:rPr>
              <a:t>pp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run at 13TeV ended Nov. 4</a:t>
            </a:r>
            <a:r>
              <a:rPr lang="en-US" baseline="30000" dirty="0">
                <a:solidFill>
                  <a:srgbClr val="000000"/>
                </a:solidFill>
              </a:rPr>
              <a:t>th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Though the full potential of Run-2 is still </a:t>
            </a:r>
            <a:r>
              <a:rPr lang="en-US" dirty="0" smtClean="0">
                <a:solidFill>
                  <a:srgbClr val="000000"/>
                </a:solidFill>
              </a:rPr>
              <a:t>ahead, the LHC already delivered </a:t>
            </a:r>
            <a:r>
              <a:rPr lang="en-US" dirty="0">
                <a:solidFill>
                  <a:srgbClr val="000000"/>
                </a:solidFill>
              </a:rPr>
              <a:t>4fb</a:t>
            </a:r>
            <a:r>
              <a:rPr lang="en-US" baseline="30000" dirty="0">
                <a:solidFill>
                  <a:srgbClr val="000000"/>
                </a:solidFill>
              </a:rPr>
              <a:t>-1 </a:t>
            </a:r>
            <a:r>
              <a:rPr lang="en-US" dirty="0">
                <a:solidFill>
                  <a:srgbClr val="000000"/>
                </a:solidFill>
              </a:rPr>
              <a:t>of integrated </a:t>
            </a:r>
            <a:r>
              <a:rPr lang="en-US" dirty="0" smtClean="0">
                <a:solidFill>
                  <a:srgbClr val="000000"/>
                </a:solidFill>
              </a:rPr>
              <a:t>luminosity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sz="1800" b="1" u="sng" dirty="0" smtClean="0">
                <a:solidFill>
                  <a:srgbClr val="000000"/>
                </a:solidFill>
              </a:rPr>
              <a:t>The first Run-2 results are arriving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3933" y="1247080"/>
            <a:ext cx="4722867" cy="258681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endParaRPr lang="en-US" sz="1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551" y="2573499"/>
            <a:ext cx="3799249" cy="3588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2648" y="4959773"/>
            <a:ext cx="4274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Already with 42pb</a:t>
            </a:r>
            <a:r>
              <a:rPr lang="en-US" baseline="30000" dirty="0"/>
              <a:t>-1</a:t>
            </a:r>
            <a:r>
              <a:rPr lang="en-US" dirty="0"/>
              <a:t> → </a:t>
            </a:r>
            <a:r>
              <a:rPr lang="en-US" b="1" dirty="0">
                <a:solidFill>
                  <a:srgbClr val="727CA3"/>
                </a:solidFill>
              </a:rPr>
              <a:t>single top cross section </a:t>
            </a:r>
            <a:r>
              <a:rPr lang="en-US" b="1" dirty="0" smtClean="0">
                <a:solidFill>
                  <a:srgbClr val="727CA3"/>
                </a:solidFill>
              </a:rPr>
              <a:t>was  measured </a:t>
            </a:r>
            <a:r>
              <a:rPr lang="en-US" b="1" dirty="0">
                <a:solidFill>
                  <a:srgbClr val="727CA3"/>
                </a:solidFill>
              </a:rPr>
              <a:t>in the t-</a:t>
            </a:r>
            <a:r>
              <a:rPr lang="en-US" b="1" dirty="0" smtClean="0">
                <a:solidFill>
                  <a:srgbClr val="727CA3"/>
                </a:solidFill>
              </a:rPr>
              <a:t>channel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6017720" y="2378610"/>
            <a:ext cx="1955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CMS-PAS-TOP-15-004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57200" y="5633716"/>
            <a:ext cx="4572000" cy="646331"/>
          </a:xfrm>
          <a:prstGeom prst="rect">
            <a:avLst/>
          </a:prstGeom>
          <a:ln>
            <a:solidFill>
              <a:srgbClr val="95CCD4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ingle </a:t>
            </a:r>
            <a:r>
              <a:rPr lang="en-US" dirty="0"/>
              <a:t>top </a:t>
            </a:r>
            <a:r>
              <a:rPr lang="en-US" dirty="0"/>
              <a:t>production: Once a rare top production mode</a:t>
            </a:r>
            <a:r>
              <a:rPr lang="en-US" dirty="0" smtClean="0"/>
              <a:t>, </a:t>
            </a:r>
            <a:r>
              <a:rPr lang="en-US" dirty="0" smtClean="0"/>
              <a:t>has </a:t>
            </a:r>
            <a:r>
              <a:rPr lang="en-US" dirty="0"/>
              <a:t>became a SM candle</a:t>
            </a:r>
          </a:p>
        </p:txBody>
      </p:sp>
      <p:pic>
        <p:nvPicPr>
          <p:cNvPr id="12" name="Picture 2" descr="http://cms-service-lumi.web.cern.ch/cms-service-lumi/publicplots/int_lumi_per_day_cumulative_pp_20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411" y="2869993"/>
            <a:ext cx="2786373" cy="2089780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86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49" y="3261894"/>
            <a:ext cx="3988580" cy="3075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are deeply related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443832" y="1844848"/>
            <a:ext cx="4328695" cy="4124960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The Higgs mass is </a:t>
            </a:r>
            <a:r>
              <a:rPr lang="en-US" b="1" dirty="0">
                <a:solidFill>
                  <a:srgbClr val="000000"/>
                </a:solidFill>
              </a:rPr>
              <a:t>extremely sensitive to the top </a:t>
            </a:r>
            <a:r>
              <a:rPr lang="en-US" b="1" dirty="0" smtClean="0">
                <a:solidFill>
                  <a:srgbClr val="000000"/>
                </a:solidFill>
              </a:rPr>
              <a:t>mass </a:t>
            </a:r>
            <a:r>
              <a:rPr lang="en-US" b="1" dirty="0" smtClean="0"/>
              <a:t>→ </a:t>
            </a:r>
            <a:r>
              <a:rPr lang="en-US" dirty="0" smtClean="0"/>
              <a:t> the masses </a:t>
            </a:r>
            <a:r>
              <a:rPr lang="en-US" dirty="0"/>
              <a:t>of the top quark and the W boson </a:t>
            </a:r>
            <a:r>
              <a:rPr lang="en-US" dirty="0" smtClean="0"/>
              <a:t>directly constrain </a:t>
            </a:r>
            <a:r>
              <a:rPr lang="en-US" dirty="0"/>
              <a:t>the mass of the </a:t>
            </a:r>
            <a:r>
              <a:rPr lang="en-US" dirty="0" smtClean="0"/>
              <a:t>SM Higgs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51" y="1715255"/>
            <a:ext cx="3922379" cy="2616102"/>
          </a:xfrm>
          <a:prstGeom prst="rect">
            <a:avLst/>
          </a:prstGeom>
        </p:spPr>
      </p:pic>
      <p:sp>
        <p:nvSpPr>
          <p:cNvPr id="12" name="Content Placeholder 6"/>
          <p:cNvSpPr txBox="1">
            <a:spLocks/>
          </p:cNvSpPr>
          <p:nvPr/>
        </p:nvSpPr>
        <p:spPr>
          <a:xfrm>
            <a:off x="4157578" y="4498734"/>
            <a:ext cx="4839369" cy="1430006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Higgs boson and the top quark also allow conclusions </a:t>
            </a:r>
            <a:r>
              <a:rPr lang="en-US" dirty="0"/>
              <a:t>regarding </a:t>
            </a:r>
            <a:r>
              <a:rPr lang="en-US" b="1" dirty="0"/>
              <a:t>the fate of the Universe </a:t>
            </a:r>
            <a:r>
              <a:rPr lang="en-US" dirty="0"/>
              <a:t>via the </a:t>
            </a:r>
            <a:r>
              <a:rPr lang="en-US" dirty="0" smtClean="0"/>
              <a:t>analysis </a:t>
            </a:r>
            <a:r>
              <a:rPr lang="en-US" dirty="0"/>
              <a:t>of the vacuum stability </a:t>
            </a:r>
            <a:r>
              <a:rPr lang="en-US" b="1" dirty="0" smtClean="0"/>
              <a:t> </a:t>
            </a:r>
            <a:r>
              <a:rPr lang="en-US" dirty="0" smtClean="0"/>
              <a:t>→ related to the top and Higgs masses</a:t>
            </a:r>
            <a:endParaRPr lang="en-US" dirty="0"/>
          </a:p>
        </p:txBody>
      </p:sp>
      <p:sp>
        <p:nvSpPr>
          <p:cNvPr id="13" name="Content Placeholder 6"/>
          <p:cNvSpPr txBox="1">
            <a:spLocks/>
          </p:cNvSpPr>
          <p:nvPr/>
        </p:nvSpPr>
        <p:spPr>
          <a:xfrm>
            <a:off x="457201" y="1209840"/>
            <a:ext cx="8686800" cy="493776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</a:t>
            </a:r>
            <a:r>
              <a:rPr lang="en-US" b="1" dirty="0" smtClean="0">
                <a:solidFill>
                  <a:srgbClr val="000000"/>
                </a:solidFill>
              </a:rPr>
              <a:t>top-Higgs coupling </a:t>
            </a:r>
            <a:r>
              <a:rPr lang="en-US" dirty="0" smtClean="0"/>
              <a:t>is very strong in the Standard Model (SM)</a:t>
            </a:r>
            <a:r>
              <a:rPr lang="en-US" dirty="0"/>
              <a:t> </a:t>
            </a:r>
            <a:r>
              <a:rPr lang="en-US" dirty="0" smtClean="0"/>
              <a:t>~1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 rot="5400000">
            <a:off x="8498815" y="1927517"/>
            <a:ext cx="677821" cy="30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4" action="ppaction://hlinkfile"/>
              </a:rPr>
              <a:t>gfitter</a:t>
            </a:r>
            <a:endParaRPr lang="en-US" sz="14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851965" y="3108005"/>
            <a:ext cx="15683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Cambria"/>
                <a:cs typeface="Cambria"/>
                <a:hlinkClick r:id="rId5"/>
              </a:rPr>
              <a:t>arXiv:1507.08833</a:t>
            </a:r>
            <a:endParaRPr lang="en-US" sz="1400" dirty="0" smtClean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8914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is ongoing in H→WW too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5774011" y="1414420"/>
            <a:ext cx="3143933" cy="4742539"/>
          </a:xfrm>
        </p:spPr>
        <p:txBody>
          <a:bodyPr>
            <a:noAutofit/>
          </a:bodyPr>
          <a:lstStyle/>
          <a:p>
            <a:r>
              <a:rPr lang="en-US" dirty="0"/>
              <a:t>F</a:t>
            </a:r>
            <a:r>
              <a:rPr lang="en-US" dirty="0" smtClean="0"/>
              <a:t>irst public 13TeV </a:t>
            </a:r>
            <a:r>
              <a:rPr lang="en-US" dirty="0" err="1"/>
              <a:t>ggH</a:t>
            </a:r>
            <a:r>
              <a:rPr lang="en-US" dirty="0"/>
              <a:t>, H→WW </a:t>
            </a:r>
            <a:r>
              <a:rPr lang="en-US" dirty="0" smtClean="0"/>
              <a:t>distributions</a:t>
            </a:r>
          </a:p>
          <a:p>
            <a:r>
              <a:rPr lang="en-US" dirty="0" smtClean="0"/>
              <a:t>Control regions of two main backgrounds</a:t>
            </a:r>
          </a:p>
          <a:p>
            <a:r>
              <a:rPr lang="en-US" dirty="0"/>
              <a:t>P</a:t>
            </a:r>
            <a:r>
              <a:rPr lang="en-US" dirty="0" smtClean="0"/>
              <a:t>resented this </a:t>
            </a:r>
            <a:r>
              <a:rPr lang="en-US" dirty="0"/>
              <a:t>T</a:t>
            </a:r>
            <a:r>
              <a:rPr lang="en-US" dirty="0" smtClean="0"/>
              <a:t>uesday (Dec. 15</a:t>
            </a:r>
            <a:r>
              <a:rPr lang="en-US" baseline="30000" dirty="0" smtClean="0"/>
              <a:t>th</a:t>
            </a:r>
            <a:r>
              <a:rPr lang="en-US" dirty="0" smtClean="0"/>
              <a:t>):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https://indico.cern.ch/event/442432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 smtClean="0"/>
              <a:t>The amount of collected luminosity will not allow for  rediscovery in this decay before the 2016 data, but the basis of the Run-2 analysis will be set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95" y="1498863"/>
            <a:ext cx="2757853" cy="1981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648" y="1455839"/>
            <a:ext cx="2875363" cy="2066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184" y="4001235"/>
            <a:ext cx="2782464" cy="19994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636" y="4035928"/>
            <a:ext cx="2864375" cy="19833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32404" y="3480637"/>
            <a:ext cx="1519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tt</a:t>
            </a:r>
            <a:r>
              <a:rPr lang="en-US" sz="1400" dirty="0"/>
              <a:t> enriched </a:t>
            </a:r>
            <a:r>
              <a:rPr lang="en-US" sz="1400" dirty="0" smtClean="0"/>
              <a:t>region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332404" y="6000694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WW </a:t>
            </a:r>
            <a:r>
              <a:rPr lang="en-US" sz="1400" dirty="0"/>
              <a:t>enriched </a:t>
            </a:r>
            <a:r>
              <a:rPr lang="en-US" sz="1400" dirty="0" smtClean="0"/>
              <a:t>region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112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107" y="1257606"/>
            <a:ext cx="3166802" cy="3039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532" y="1256591"/>
            <a:ext cx="3124705" cy="2998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in </a:t>
            </a:r>
            <a:r>
              <a:rPr lang="en-US" dirty="0" err="1" smtClean="0"/>
              <a:t>ttH</a:t>
            </a:r>
            <a:r>
              <a:rPr lang="en-US" dirty="0" smtClean="0"/>
              <a:t>, H→WW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56" y="1256590"/>
            <a:ext cx="3139571" cy="3013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2648" y="4474025"/>
            <a:ext cx="807415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/>
              <a:t>ttH</a:t>
            </a:r>
            <a:r>
              <a:rPr lang="en-US" dirty="0" smtClean="0"/>
              <a:t>, H→WW analysis (multilepton with 2,3, and 4 leptons) uses a multivariate discriminant to separate </a:t>
            </a:r>
            <a:r>
              <a:rPr lang="en-US" dirty="0" smtClean="0"/>
              <a:t>leptons</a:t>
            </a:r>
            <a:r>
              <a:rPr lang="en-US" dirty="0" smtClean="0"/>
              <a:t> </a:t>
            </a:r>
            <a:r>
              <a:rPr lang="en-US" dirty="0" smtClean="0"/>
              <a:t>from </a:t>
            </a:r>
            <a:r>
              <a:rPr lang="en-US" dirty="0" err="1" smtClean="0"/>
              <a:t>tt</a:t>
            </a:r>
            <a:r>
              <a:rPr lang="en-US" dirty="0" smtClean="0"/>
              <a:t> and </a:t>
            </a:r>
            <a:r>
              <a:rPr lang="en-US" dirty="0" err="1" smtClean="0"/>
              <a:t>ttH</a:t>
            </a:r>
            <a:r>
              <a:rPr lang="en-US" dirty="0" smtClean="0"/>
              <a:t> events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Distributions of the discriminants in different control </a:t>
            </a:r>
            <a:r>
              <a:rPr lang="en-US" dirty="0" smtClean="0"/>
              <a:t>regions → </a:t>
            </a:r>
            <a:r>
              <a:rPr lang="en-US" dirty="0" smtClean="0"/>
              <a:t>first 13TeV </a:t>
            </a:r>
            <a:r>
              <a:rPr lang="en-US" dirty="0" err="1" smtClean="0"/>
              <a:t>ttH</a:t>
            </a:r>
            <a:r>
              <a:rPr lang="en-US" dirty="0" smtClean="0"/>
              <a:t> plots also presented Tuesday:</a:t>
            </a:r>
          </a:p>
          <a:p>
            <a:pPr algn="ctr"/>
            <a:r>
              <a:rPr lang="en-US" dirty="0">
                <a:hlinkClick r:id="rId5"/>
              </a:rPr>
              <a:t>https://indico.cern.ch/event/442432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5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02236" y="3304951"/>
            <a:ext cx="2147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What’s next? </a:t>
            </a:r>
            <a:endParaRPr lang="en-US" sz="2800" dirty="0"/>
          </a:p>
        </p:txBody>
      </p:sp>
      <p:pic>
        <p:nvPicPr>
          <p:cNvPr id="8" name="Picture 7" descr="Screen Shot 2015-03-13 at 5.28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" y="4016023"/>
            <a:ext cx="9144000" cy="16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8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ext steps for Higgs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During Run-2 we aim to collect ~100fb</a:t>
            </a:r>
            <a:r>
              <a:rPr lang="en-US" baseline="30000" dirty="0" smtClean="0"/>
              <a:t>-1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~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300 fb</a:t>
            </a:r>
            <a:r>
              <a:rPr lang="en-US" b="1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</a:t>
            </a:r>
            <a:r>
              <a:rPr lang="en-US" b="1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by the end of Run-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Candara"/>
                <a:cs typeface="Candara"/>
              </a:rPr>
              <a:t>σ</a:t>
            </a:r>
            <a:r>
              <a:rPr lang="en-US" baseline="-25000" dirty="0" smtClean="0">
                <a:solidFill>
                  <a:schemeClr val="tx1"/>
                </a:solidFill>
                <a:latin typeface="Candara"/>
                <a:cs typeface="Candara"/>
              </a:rPr>
              <a:t>13</a:t>
            </a:r>
            <a:r>
              <a:rPr lang="en-US" dirty="0" smtClean="0">
                <a:solidFill>
                  <a:schemeClr val="tx1"/>
                </a:solidFill>
                <a:latin typeface="Candara"/>
                <a:cs typeface="Candara"/>
              </a:rPr>
              <a:t>/σ</a:t>
            </a:r>
            <a:r>
              <a:rPr lang="en-US" baseline="-25000" dirty="0" smtClean="0">
                <a:solidFill>
                  <a:schemeClr val="tx1"/>
                </a:solidFill>
                <a:latin typeface="Candara"/>
                <a:cs typeface="Candara"/>
              </a:rPr>
              <a:t>8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ew fb</a:t>
            </a:r>
            <a:r>
              <a:rPr lang="en-US" baseline="30000" dirty="0">
                <a:solidFill>
                  <a:schemeClr val="tx1"/>
                </a:solidFill>
              </a:rPr>
              <a:t>-1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at 13TeV could be </a:t>
            </a:r>
            <a:r>
              <a:rPr lang="en-US" dirty="0">
                <a:solidFill>
                  <a:schemeClr val="tx1"/>
                </a:solidFill>
              </a:rPr>
              <a:t>more sensitive than </a:t>
            </a:r>
            <a:r>
              <a:rPr lang="en-US" dirty="0" smtClean="0">
                <a:solidFill>
                  <a:schemeClr val="tx1"/>
                </a:solidFill>
              </a:rPr>
              <a:t>the full dataset at 8 TeV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dirty="0" smtClean="0"/>
              <a:t>Run</a:t>
            </a:r>
            <a:r>
              <a:rPr lang="en-US" dirty="0"/>
              <a:t>-2 and </a:t>
            </a:r>
            <a:r>
              <a:rPr lang="en-US" dirty="0" smtClean="0"/>
              <a:t>beyond:</a:t>
            </a:r>
            <a:endParaRPr lang="en-US" dirty="0" smtClean="0"/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en-US" u="sng" dirty="0"/>
              <a:t>E</a:t>
            </a:r>
            <a:r>
              <a:rPr lang="en-US" u="sng" dirty="0" smtClean="0"/>
              <a:t>stablish </a:t>
            </a:r>
            <a:r>
              <a:rPr lang="en-US" u="sng" dirty="0"/>
              <a:t>the </a:t>
            </a:r>
            <a:r>
              <a:rPr lang="en-US" u="sng" dirty="0" smtClean="0"/>
              <a:t>main production </a:t>
            </a:r>
            <a:r>
              <a:rPr lang="en-US" u="sng" dirty="0"/>
              <a:t>mechanisms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err="1">
                <a:solidFill>
                  <a:srgbClr val="008000"/>
                </a:solidFill>
              </a:rPr>
              <a:t>ggH</a:t>
            </a:r>
            <a:r>
              <a:rPr lang="en-US" b="1" dirty="0"/>
              <a:t>, </a:t>
            </a:r>
            <a:r>
              <a:rPr lang="en-US" b="1" dirty="0">
                <a:solidFill>
                  <a:srgbClr val="FF6600"/>
                </a:solidFill>
              </a:rPr>
              <a:t>VBF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WH, ZH, </a:t>
            </a:r>
            <a:r>
              <a:rPr lang="en-US" b="1" dirty="0" err="1" smtClean="0">
                <a:solidFill>
                  <a:srgbClr val="FF0000"/>
                </a:solidFill>
              </a:rPr>
              <a:t>ttH</a:t>
            </a:r>
            <a:r>
              <a:rPr lang="en-US" dirty="0"/>
              <a:t>) </a:t>
            </a:r>
            <a:r>
              <a:rPr lang="en-US" dirty="0" smtClean="0"/>
              <a:t>and all possible decay modes </a:t>
            </a:r>
            <a:endParaRPr lang="en-US" dirty="0" smtClean="0"/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en-US" b="1" dirty="0" smtClean="0">
                <a:solidFill>
                  <a:schemeClr val="accent1"/>
                </a:solidFill>
              </a:rPr>
              <a:t>Measure </a:t>
            </a:r>
            <a:r>
              <a:rPr lang="en-US" b="1" dirty="0" smtClean="0">
                <a:solidFill>
                  <a:schemeClr val="accent1"/>
                </a:solidFill>
              </a:rPr>
              <a:t>properties</a:t>
            </a:r>
            <a:endParaRPr lang="en-US" b="1" dirty="0">
              <a:solidFill>
                <a:schemeClr val="accent1"/>
              </a:solidFill>
            </a:endParaRPr>
          </a:p>
          <a:p>
            <a:pPr lvl="2"/>
            <a:r>
              <a:rPr lang="en-US" dirty="0"/>
              <a:t>Any deviation in the predicted properties </a:t>
            </a:r>
            <a:r>
              <a:rPr lang="en-US" dirty="0" smtClean="0"/>
              <a:t>→ unambiguous sign of new physics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mass</a:t>
            </a:r>
            <a:r>
              <a:rPr lang="en-US" dirty="0"/>
              <a:t>, total width, spin, couplings, CP </a:t>
            </a:r>
            <a:r>
              <a:rPr lang="en-US" dirty="0" smtClean="0"/>
              <a:t>mixtures</a:t>
            </a:r>
          </a:p>
          <a:p>
            <a:pPr lvl="1"/>
            <a:r>
              <a:rPr lang="en-US" dirty="0" smtClean="0"/>
              <a:t>Searches </a:t>
            </a:r>
            <a:r>
              <a:rPr lang="en-US" dirty="0"/>
              <a:t>for </a:t>
            </a:r>
            <a:r>
              <a:rPr lang="en-US" u="sng" dirty="0"/>
              <a:t>multiple Higgs </a:t>
            </a:r>
            <a:r>
              <a:rPr lang="en-US" u="sng" dirty="0" smtClean="0"/>
              <a:t>bosons, Higgs partners…</a:t>
            </a:r>
            <a:endParaRPr lang="en-US" u="sng" dirty="0"/>
          </a:p>
        </p:txBody>
      </p:sp>
      <p:sp>
        <p:nvSpPr>
          <p:cNvPr id="9" name="Rectangle 8"/>
          <p:cNvSpPr/>
          <p:nvPr/>
        </p:nvSpPr>
        <p:spPr>
          <a:xfrm>
            <a:off x="5618582" y="4020124"/>
            <a:ext cx="32579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Higgs </a:t>
            </a:r>
            <a:r>
              <a:rPr lang="en-US" sz="1600" dirty="0"/>
              <a:t>coupling modifications from the </a:t>
            </a:r>
            <a:r>
              <a:rPr lang="en-US" sz="1600" dirty="0" smtClean="0"/>
              <a:t>SM when new </a:t>
            </a:r>
            <a:r>
              <a:rPr lang="en-US" sz="1600" dirty="0"/>
              <a:t>particles </a:t>
            </a:r>
            <a:r>
              <a:rPr lang="en-US" sz="1600" dirty="0" smtClean="0"/>
              <a:t>have M∼1 TeV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9828" y="4828360"/>
            <a:ext cx="1468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latin typeface="Cambria"/>
                <a:cs typeface="Cambria"/>
                <a:hlinkClick r:id="rId2"/>
              </a:rPr>
              <a:t>arXiv:1310.8361</a:t>
            </a:r>
            <a:endParaRPr lang="en-US" sz="1400" dirty="0" smtClean="0">
              <a:latin typeface="Cambria"/>
              <a:cs typeface="Cambri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32" y="3904126"/>
            <a:ext cx="4271477" cy="157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8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H→WW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- December 17,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smtClean="0"/>
              <a:t>particular in </a:t>
            </a:r>
            <a:r>
              <a:rPr lang="en-US" dirty="0" smtClean="0"/>
              <a:t>H</a:t>
            </a:r>
            <a:r>
              <a:rPr lang="en-US" dirty="0" smtClean="0"/>
              <a:t>→</a:t>
            </a:r>
            <a:r>
              <a:rPr lang="en-US" dirty="0" smtClean="0"/>
              <a:t>WW:</a:t>
            </a:r>
            <a:endParaRPr lang="en-US" dirty="0" smtClean="0"/>
          </a:p>
          <a:p>
            <a:pPr lvl="1"/>
            <a:r>
              <a:rPr lang="en-US" dirty="0" smtClean="0"/>
              <a:t>Production modes, establish VBF (Run-2), </a:t>
            </a:r>
            <a:r>
              <a:rPr lang="en-US" dirty="0"/>
              <a:t>e</a:t>
            </a:r>
            <a:r>
              <a:rPr lang="en-US" dirty="0" smtClean="0"/>
              <a:t>xplore VH, </a:t>
            </a:r>
            <a:r>
              <a:rPr lang="en-US" dirty="0" err="1" smtClean="0"/>
              <a:t>ttH</a:t>
            </a:r>
            <a:r>
              <a:rPr lang="en-US" dirty="0" smtClean="0"/>
              <a:t> (</a:t>
            </a:r>
            <a:r>
              <a:rPr lang="en-US" dirty="0" err="1" smtClean="0"/>
              <a:t>bbH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Achieve a better sensitivity to anomalous couplings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tudy Higgs width, </a:t>
            </a:r>
            <a:r>
              <a:rPr lang="en-US" dirty="0"/>
              <a:t>differential distributions, fiducial cross </a:t>
            </a:r>
            <a:r>
              <a:rPr lang="en-US" dirty="0" smtClean="0"/>
              <a:t>sections</a:t>
            </a:r>
            <a:endParaRPr lang="en-US" dirty="0"/>
          </a:p>
          <a:p>
            <a:pPr lvl="1"/>
            <a:r>
              <a:rPr lang="en-US" dirty="0" smtClean="0"/>
              <a:t>Improve systematics and control of the backgrounds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r>
              <a:rPr lang="en-US" dirty="0"/>
              <a:t>T</a:t>
            </a:r>
            <a:r>
              <a:rPr lang="en-US" dirty="0" smtClean="0"/>
              <a:t>op </a:t>
            </a:r>
            <a:r>
              <a:rPr lang="en-US" dirty="0"/>
              <a:t>contribution to the 0/1 jet </a:t>
            </a:r>
            <a:r>
              <a:rPr lang="en-US" dirty="0" smtClean="0"/>
              <a:t>bins → Run-2 study directly linked to </a:t>
            </a:r>
            <a:r>
              <a:rPr lang="en-US" dirty="0" err="1" smtClean="0"/>
              <a:t>tW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3179487"/>
            <a:ext cx="4955285" cy="24069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91142" y="3522877"/>
            <a:ext cx="29956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Top background </a:t>
            </a:r>
            <a:r>
              <a:rPr lang="en-US" dirty="0" smtClean="0">
                <a:solidFill>
                  <a:srgbClr val="000000"/>
                </a:solidFill>
              </a:rPr>
              <a:t>in H→WW is </a:t>
            </a:r>
            <a:r>
              <a:rPr lang="en-US" dirty="0">
                <a:solidFill>
                  <a:srgbClr val="000000"/>
                </a:solidFill>
              </a:rPr>
              <a:t>a mixture of </a:t>
            </a:r>
            <a:r>
              <a:rPr lang="en-US" dirty="0" err="1">
                <a:solidFill>
                  <a:srgbClr val="000000"/>
                </a:solidFill>
              </a:rPr>
              <a:t>tt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dirty="0" err="1">
                <a:solidFill>
                  <a:srgbClr val="000000"/>
                </a:solidFill>
              </a:rPr>
              <a:t>tW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</a:rPr>
              <a:t>0-jet bin: </a:t>
            </a:r>
            <a:r>
              <a:rPr lang="en-US" dirty="0" smtClean="0">
                <a:solidFill>
                  <a:srgbClr val="000000"/>
                </a:solidFill>
              </a:rPr>
              <a:t>~45</a:t>
            </a:r>
            <a:r>
              <a:rPr lang="en-US" dirty="0">
                <a:solidFill>
                  <a:srgbClr val="000000"/>
                </a:solidFill>
              </a:rPr>
              <a:t>% of top is </a:t>
            </a:r>
            <a:r>
              <a:rPr lang="en-US" dirty="0" err="1">
                <a:solidFill>
                  <a:srgbClr val="000000"/>
                </a:solidFill>
              </a:rPr>
              <a:t>tW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1-jet bin: </a:t>
            </a:r>
            <a:r>
              <a:rPr lang="en-US" dirty="0" smtClean="0">
                <a:solidFill>
                  <a:srgbClr val="000000"/>
                </a:solidFill>
              </a:rPr>
              <a:t>~25</a:t>
            </a:r>
            <a:r>
              <a:rPr lang="en-US" dirty="0">
                <a:solidFill>
                  <a:srgbClr val="000000"/>
                </a:solidFill>
              </a:rPr>
              <a:t>% </a:t>
            </a:r>
          </a:p>
        </p:txBody>
      </p:sp>
    </p:spTree>
    <p:extLst>
      <p:ext uri="{BB962C8B-B14F-4D97-AF65-F5344CB8AC3E}">
        <p14:creationId xmlns:p14="http://schemas.microsoft.com/office/powerpoint/2010/main" val="2359124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41" y="5170578"/>
            <a:ext cx="4654724" cy="11582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physics: state </a:t>
            </a:r>
            <a:r>
              <a:rPr lang="en-US" dirty="0" smtClean="0"/>
              <a:t>of the art simulation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099517"/>
          </a:xfrm>
        </p:spPr>
        <p:txBody>
          <a:bodyPr>
            <a:normAutofit/>
          </a:bodyPr>
          <a:lstStyle/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en-US" dirty="0"/>
              <a:t>In the next months, the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top sector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will be scrutinized in search for new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phenomena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en-US" b="1" dirty="0">
                <a:solidFill>
                  <a:srgbClr val="727CA3"/>
                </a:solidFill>
              </a:rPr>
              <a:t>T</a:t>
            </a:r>
            <a:r>
              <a:rPr lang="en-US" b="1" dirty="0" smtClean="0">
                <a:solidFill>
                  <a:srgbClr val="727CA3"/>
                </a:solidFill>
              </a:rPr>
              <a:t>he </a:t>
            </a:r>
            <a:r>
              <a:rPr lang="en-US" b="1" dirty="0">
                <a:solidFill>
                  <a:srgbClr val="727CA3"/>
                </a:solidFill>
              </a:rPr>
              <a:t>measurement </a:t>
            </a:r>
            <a:r>
              <a:rPr lang="en-US" b="1" dirty="0" smtClean="0">
                <a:solidFill>
                  <a:srgbClr val="727CA3"/>
                </a:solidFill>
              </a:rPr>
              <a:t>of top </a:t>
            </a:r>
            <a:r>
              <a:rPr lang="en-US" b="1" dirty="0">
                <a:solidFill>
                  <a:srgbClr val="727CA3"/>
                </a:solidFill>
              </a:rPr>
              <a:t>properties will continue to be refined </a:t>
            </a:r>
          </a:p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en-US" u="sng" dirty="0" smtClean="0"/>
              <a:t>Clear need </a:t>
            </a:r>
            <a:r>
              <a:rPr lang="en-US" u="sng" dirty="0"/>
              <a:t>for an ever improving </a:t>
            </a:r>
            <a:r>
              <a:rPr lang="en-US" u="sng" dirty="0" smtClean="0"/>
              <a:t>simulation</a:t>
            </a:r>
          </a:p>
          <a:p>
            <a:pPr marL="548640" lvl="2">
              <a:spcBef>
                <a:spcPts val="600"/>
              </a:spcBef>
              <a:buClr>
                <a:schemeClr val="accent1"/>
              </a:buClr>
            </a:pPr>
            <a:r>
              <a:rPr lang="en-US" dirty="0" smtClean="0"/>
              <a:t>top </a:t>
            </a:r>
            <a:r>
              <a:rPr lang="en-US" dirty="0" smtClean="0"/>
              <a:t>mass, systematics related to modeling </a:t>
            </a:r>
            <a:endParaRPr lang="en-US" dirty="0"/>
          </a:p>
          <a:p>
            <a:pPr lvl="1"/>
            <a:r>
              <a:rPr lang="en-US" dirty="0" smtClean="0"/>
              <a:t>Also other less obvious: </a:t>
            </a:r>
            <a:r>
              <a:rPr lang="en-US" dirty="0" smtClean="0"/>
              <a:t>single top </a:t>
            </a:r>
            <a:r>
              <a:rPr lang="en-US" dirty="0" err="1" smtClean="0"/>
              <a:t>tW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Single top </a:t>
            </a:r>
            <a:r>
              <a:rPr lang="en-US" dirty="0" err="1" smtClean="0"/>
              <a:t>tW</a:t>
            </a:r>
            <a:r>
              <a:rPr lang="en-US" dirty="0" smtClean="0"/>
              <a:t> </a:t>
            </a:r>
            <a:r>
              <a:rPr lang="en-US" dirty="0"/>
              <a:t>is well described at LO (5FS</a:t>
            </a:r>
            <a:r>
              <a:rPr lang="en-US" dirty="0" smtClean="0"/>
              <a:t>), but at NLO it mixes with </a:t>
            </a:r>
            <a:r>
              <a:rPr lang="en-US" dirty="0" err="1" smtClean="0"/>
              <a:t>tt</a:t>
            </a:r>
            <a:endParaRPr lang="en-US" dirty="0"/>
          </a:p>
          <a:p>
            <a:pPr lvl="1"/>
            <a:r>
              <a:rPr lang="en-US" sz="1600" dirty="0"/>
              <a:t>Problematic diagrams are either removed from the signal definition (Diagram Removal) or subtracted using a term (Diagram subtraction)</a:t>
            </a:r>
          </a:p>
          <a:p>
            <a:r>
              <a:rPr lang="en-US" dirty="0"/>
              <a:t>A full </a:t>
            </a:r>
            <a:r>
              <a:rPr lang="en-US" dirty="0" smtClean="0"/>
              <a:t>4FS NLO </a:t>
            </a:r>
            <a:r>
              <a:rPr lang="en-US" dirty="0"/>
              <a:t>description </a:t>
            </a:r>
            <a:r>
              <a:rPr lang="en-US" dirty="0" smtClean="0"/>
              <a:t>of </a:t>
            </a:r>
            <a:r>
              <a:rPr lang="en-US" dirty="0" err="1"/>
              <a:t>tt</a:t>
            </a:r>
            <a:r>
              <a:rPr lang="en-US" dirty="0"/>
              <a:t>, </a:t>
            </a:r>
            <a:r>
              <a:rPr lang="en-US" dirty="0" err="1"/>
              <a:t>tW</a:t>
            </a:r>
            <a:r>
              <a:rPr lang="en-US" dirty="0"/>
              <a:t> and in general non-resonant </a:t>
            </a:r>
            <a:r>
              <a:rPr lang="en-US" dirty="0" err="1"/>
              <a:t>WWbb</a:t>
            </a:r>
            <a:r>
              <a:rPr lang="en-US" dirty="0"/>
              <a:t> will come </a:t>
            </a:r>
            <a:r>
              <a:rPr lang="en-US" dirty="0" smtClean="0"/>
              <a:t>next year, important </a:t>
            </a:r>
            <a:r>
              <a:rPr lang="en-US" dirty="0"/>
              <a:t>to </a:t>
            </a:r>
            <a:r>
              <a:rPr lang="en-US" dirty="0" err="1"/>
              <a:t>tt</a:t>
            </a:r>
            <a:r>
              <a:rPr lang="en-US" dirty="0"/>
              <a:t> and </a:t>
            </a:r>
            <a:r>
              <a:rPr lang="en-US" dirty="0" err="1"/>
              <a:t>tW</a:t>
            </a:r>
            <a:r>
              <a:rPr lang="en-US" dirty="0"/>
              <a:t>, </a:t>
            </a:r>
            <a:r>
              <a:rPr lang="en-US" dirty="0" smtClean="0"/>
              <a:t>immediate use </a:t>
            </a:r>
            <a:r>
              <a:rPr lang="en-US" dirty="0"/>
              <a:t>in H→</a:t>
            </a:r>
            <a:r>
              <a:rPr lang="en-US" dirty="0" smtClean="0"/>
              <a:t>WW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79972" y="5198503"/>
            <a:ext cx="1468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  <a:hlinkClick r:id="rId3"/>
              </a:rPr>
              <a:t>arXiv:1311.4893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676" y="5170578"/>
            <a:ext cx="293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tt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503266" y="5170891"/>
            <a:ext cx="428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tW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065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78" y="4959206"/>
            <a:ext cx="5609954" cy="1178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ttH</a:t>
            </a:r>
            <a:r>
              <a:rPr lang="en-US" dirty="0" smtClean="0"/>
              <a:t>, </a:t>
            </a:r>
            <a:r>
              <a:rPr lang="en-US" dirty="0" err="1" smtClean="0"/>
              <a:t>tH</a:t>
            </a:r>
            <a:r>
              <a:rPr lang="en-US" dirty="0" smtClean="0"/>
              <a:t>, and top-Higgs coupling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- December 17,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199" y="1219200"/>
            <a:ext cx="8355367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The slight excess hinted in the </a:t>
            </a:r>
            <a:r>
              <a:rPr lang="en-US" b="1" dirty="0" err="1" smtClean="0">
                <a:solidFill>
                  <a:schemeClr val="accent1"/>
                </a:solidFill>
              </a:rPr>
              <a:t>ttH</a:t>
            </a:r>
            <a:r>
              <a:rPr lang="en-US" b="1" dirty="0" smtClean="0">
                <a:solidFill>
                  <a:schemeClr val="accent1"/>
                </a:solidFill>
              </a:rPr>
              <a:t> multilepton (H→WW)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will be followed up in the next months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Can be done </a:t>
            </a:r>
            <a:r>
              <a:rPr lang="en-US" u="sng" dirty="0" smtClean="0">
                <a:solidFill>
                  <a:schemeClr val="tx1"/>
                </a:solidFill>
              </a:rPr>
              <a:t>relatively soon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→ early analysis, </a:t>
            </a:r>
            <a:r>
              <a:rPr lang="en-US" dirty="0" smtClean="0">
                <a:solidFill>
                  <a:schemeClr val="tx1"/>
                </a:solidFill>
              </a:rPr>
              <a:t>large </a:t>
            </a:r>
            <a:r>
              <a:rPr lang="en-US" dirty="0" smtClean="0">
                <a:solidFill>
                  <a:schemeClr val="tx1"/>
                </a:solidFill>
              </a:rPr>
              <a:t>growth (4x) </a:t>
            </a:r>
            <a:r>
              <a:rPr lang="en-US" dirty="0" smtClean="0">
                <a:solidFill>
                  <a:schemeClr val="tx1"/>
                </a:solidFill>
              </a:rPr>
              <a:t>of </a:t>
            </a:r>
            <a:r>
              <a:rPr lang="en-US" dirty="0" err="1" smtClean="0">
                <a:solidFill>
                  <a:schemeClr val="tx1"/>
                </a:solidFill>
              </a:rPr>
              <a:t>ttH</a:t>
            </a:r>
            <a:r>
              <a:rPr lang="en-US" dirty="0" smtClean="0">
                <a:solidFill>
                  <a:schemeClr val="tx1"/>
                </a:solidFill>
              </a:rPr>
              <a:t> production rate at 13TeV</a:t>
            </a:r>
          </a:p>
          <a:p>
            <a:pPr lvl="2"/>
            <a:r>
              <a:rPr lang="en-US" dirty="0" smtClean="0"/>
              <a:t>Either is a BSM effect or a fluctuation → we still want to continue exploring </a:t>
            </a:r>
            <a:r>
              <a:rPr lang="en-US" dirty="0" err="1" smtClean="0"/>
              <a:t>ttH</a:t>
            </a:r>
            <a:r>
              <a:rPr lang="en-US" dirty="0" smtClean="0"/>
              <a:t> production in order to establish it and measure it</a:t>
            </a:r>
          </a:p>
          <a:p>
            <a:pPr marL="594360" lvl="2" indent="0">
              <a:buNone/>
            </a:pPr>
            <a:endParaRPr lang="en-US" sz="1200" dirty="0" smtClean="0"/>
          </a:p>
          <a:p>
            <a:r>
              <a:rPr lang="en-US" dirty="0" smtClean="0"/>
              <a:t>Exploring </a:t>
            </a:r>
            <a:r>
              <a:rPr lang="en-US" b="1" dirty="0" err="1" smtClean="0">
                <a:solidFill>
                  <a:srgbClr val="727CA3"/>
                </a:solidFill>
              </a:rPr>
              <a:t>tHq</a:t>
            </a:r>
            <a:r>
              <a:rPr lang="en-US" dirty="0" smtClean="0"/>
              <a:t> will become easier (and will be </a:t>
            </a:r>
            <a:r>
              <a:rPr lang="en-US" dirty="0" smtClean="0"/>
              <a:t>useful!)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Increase of the cross section by a factor of 4 independently </a:t>
            </a:r>
            <a:r>
              <a:rPr lang="en-US" dirty="0">
                <a:solidFill>
                  <a:schemeClr val="tx1"/>
                </a:solidFill>
              </a:rPr>
              <a:t>from the value of </a:t>
            </a:r>
            <a:r>
              <a:rPr lang="en-US" dirty="0" smtClean="0">
                <a:solidFill>
                  <a:schemeClr val="tx1"/>
                </a:solidFill>
              </a:rPr>
              <a:t>the top-</a:t>
            </a:r>
            <a:r>
              <a:rPr lang="en-US" dirty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chemeClr val="tx1"/>
                </a:solidFill>
              </a:rPr>
              <a:t>iggs coupling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Explore the </a:t>
            </a:r>
            <a:r>
              <a:rPr lang="en-US" b="1" dirty="0" smtClean="0">
                <a:solidFill>
                  <a:schemeClr val="accent6"/>
                </a:solidFill>
              </a:rPr>
              <a:t>full k</a:t>
            </a:r>
            <a:r>
              <a:rPr lang="en-US" b="1" baseline="-25000" dirty="0" smtClean="0">
                <a:solidFill>
                  <a:schemeClr val="accent6"/>
                </a:solidFill>
              </a:rPr>
              <a:t>V</a:t>
            </a:r>
            <a:r>
              <a:rPr lang="en-US" b="1" dirty="0" smtClean="0">
                <a:solidFill>
                  <a:schemeClr val="accent6"/>
                </a:solidFill>
              </a:rPr>
              <a:t> and </a:t>
            </a:r>
            <a:r>
              <a:rPr lang="en-US" b="1" dirty="0" err="1" smtClean="0">
                <a:solidFill>
                  <a:schemeClr val="accent6"/>
                </a:solidFill>
              </a:rPr>
              <a:t>k</a:t>
            </a:r>
            <a:r>
              <a:rPr lang="en-US" b="1" baseline="-25000" dirty="0" err="1" smtClean="0">
                <a:solidFill>
                  <a:schemeClr val="accent6"/>
                </a:solidFill>
              </a:rPr>
              <a:t>f</a:t>
            </a:r>
            <a:r>
              <a:rPr lang="en-US" b="1" dirty="0" smtClean="0">
                <a:solidFill>
                  <a:schemeClr val="accent6"/>
                </a:solidFill>
              </a:rPr>
              <a:t> phase space </a:t>
            </a:r>
            <a:r>
              <a:rPr lang="en-US" dirty="0" smtClean="0">
                <a:solidFill>
                  <a:schemeClr val="tx1"/>
                </a:solidFill>
              </a:rPr>
              <a:t>(including negative values) </a:t>
            </a:r>
          </a:p>
          <a:p>
            <a:pPr lvl="2"/>
            <a:r>
              <a:rPr lang="en-US" dirty="0" smtClean="0"/>
              <a:t>0 events with 20 </a:t>
            </a:r>
            <a:r>
              <a:rPr lang="en-US" dirty="0"/>
              <a:t>fb</a:t>
            </a:r>
            <a:r>
              <a:rPr lang="en-US" baseline="30000" dirty="0"/>
              <a:t>-1</a:t>
            </a:r>
            <a:r>
              <a:rPr lang="en-US" dirty="0"/>
              <a:t> would rule </a:t>
            </a:r>
            <a:r>
              <a:rPr lang="en-US" dirty="0" smtClean="0"/>
              <a:t>out a </a:t>
            </a:r>
            <a:r>
              <a:rPr lang="en-US" dirty="0"/>
              <a:t>negative top</a:t>
            </a:r>
            <a:r>
              <a:rPr lang="en-US" dirty="0" smtClean="0"/>
              <a:t>-</a:t>
            </a:r>
            <a:r>
              <a:rPr lang="en-US" dirty="0"/>
              <a:t>H</a:t>
            </a:r>
            <a:r>
              <a:rPr lang="en-US" dirty="0" smtClean="0"/>
              <a:t>iggs coupling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17357" y="5083458"/>
            <a:ext cx="2119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Expected precision of the top quark Yukawa coupling measurement </a:t>
            </a:r>
            <a:endParaRPr lang="en-US" sz="1400" dirty="0" smtClean="0">
              <a:latin typeface="Cambria"/>
              <a:cs typeface="Cambria"/>
              <a:hlinkClick r:id="rId3"/>
            </a:endParaRPr>
          </a:p>
          <a:p>
            <a:pPr algn="ctr"/>
            <a:r>
              <a:rPr lang="en-US" sz="1400" dirty="0" smtClean="0">
                <a:latin typeface="Cambria"/>
                <a:cs typeface="Cambria"/>
                <a:hlinkClick r:id="rId3"/>
              </a:rPr>
              <a:t>arXiv:1311.2028</a:t>
            </a:r>
            <a:endParaRPr lang="en-US" sz="1400" dirty="0" smtClean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92064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297" y="5052901"/>
            <a:ext cx="2310252" cy="1303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and Higgs, BSM scenarios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856493"/>
          </a:xfrm>
        </p:spPr>
        <p:txBody>
          <a:bodyPr>
            <a:normAutofit/>
          </a:bodyPr>
          <a:lstStyle/>
          <a:p>
            <a:r>
              <a:rPr lang="en-US" dirty="0" smtClean="0"/>
              <a:t>The high center of mass energy and high luminosity of Run-2 and Run-3 will allow for </a:t>
            </a:r>
            <a:r>
              <a:rPr lang="en-US" dirty="0"/>
              <a:t>a</a:t>
            </a:r>
            <a:r>
              <a:rPr lang="en-US" dirty="0" smtClean="0"/>
              <a:t> thorough exploration of BSM scenarios with top and Higgs: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4549" y="2179449"/>
            <a:ext cx="20702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mbria"/>
                <a:cs typeface="Cambria"/>
                <a:hlinkClick r:id="rId3"/>
              </a:rPr>
              <a:t>CMS-PAS-TOP-14-020</a:t>
            </a:r>
            <a:endParaRPr lang="en-US" sz="1400" dirty="0" smtClean="0">
              <a:latin typeface="Cambria"/>
              <a:cs typeface="Cambria"/>
            </a:endParaRPr>
          </a:p>
          <a:p>
            <a:pPr marL="0" lvl="1" algn="ctr"/>
            <a:r>
              <a:rPr lang="en-US" sz="1400" dirty="0" smtClean="0">
                <a:latin typeface="Cambria"/>
                <a:cs typeface="Cambria"/>
                <a:hlinkClick r:id="rId4"/>
              </a:rPr>
              <a:t>CMS-PAS</a:t>
            </a:r>
            <a:r>
              <a:rPr lang="en-US" sz="1400" dirty="0">
                <a:latin typeface="Cambria"/>
                <a:cs typeface="Cambria"/>
                <a:hlinkClick r:id="rId4"/>
              </a:rPr>
              <a:t>-TOP-14-</a:t>
            </a:r>
            <a:r>
              <a:rPr lang="en-US" sz="1400" dirty="0" smtClean="0">
                <a:latin typeface="Cambria"/>
                <a:cs typeface="Cambria"/>
                <a:hlinkClick r:id="rId4"/>
              </a:rPr>
              <a:t>019</a:t>
            </a:r>
            <a:endParaRPr lang="en-US" sz="1400" dirty="0">
              <a:latin typeface="Cambria"/>
              <a:cs typeface="Cambria"/>
            </a:endParaRPr>
          </a:p>
          <a:p>
            <a:pPr algn="ctr"/>
            <a:r>
              <a:rPr lang="en-US" sz="1400" dirty="0" smtClean="0">
                <a:latin typeface="Cambria"/>
                <a:cs typeface="Cambria"/>
                <a:hlinkClick r:id="rId5"/>
              </a:rPr>
              <a:t>CMS-PAS</a:t>
            </a:r>
            <a:r>
              <a:rPr lang="en-US" sz="1400" dirty="0">
                <a:latin typeface="Cambria"/>
                <a:cs typeface="Cambria"/>
                <a:hlinkClick r:id="rId5"/>
              </a:rPr>
              <a:t>-TOP-13-017</a:t>
            </a:r>
            <a:endParaRPr lang="en-US" sz="1400" dirty="0" smtClean="0">
              <a:latin typeface="Cambria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99069" y="3469197"/>
            <a:ext cx="1955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mbria"/>
                <a:cs typeface="Cambria"/>
                <a:hlinkClick r:id="rId6"/>
              </a:rPr>
              <a:t>arXiv</a:t>
            </a:r>
            <a:r>
              <a:rPr lang="en-US" sz="1400" dirty="0">
                <a:latin typeface="Cambria"/>
                <a:cs typeface="Cambria"/>
                <a:hlinkClick r:id="rId6"/>
              </a:rPr>
              <a:t>:</a:t>
            </a:r>
            <a:r>
              <a:rPr lang="en-US" sz="1400" dirty="0" smtClean="0">
                <a:latin typeface="Cambria"/>
                <a:cs typeface="Cambria"/>
                <a:hlinkClick r:id="rId6"/>
              </a:rPr>
              <a:t>1508.07774</a:t>
            </a:r>
            <a:endParaRPr lang="en-US" sz="1400" dirty="0">
              <a:latin typeface="Cambria"/>
              <a:cs typeface="Cambria"/>
              <a:hlinkClick r:id="rId6"/>
            </a:endParaRPr>
          </a:p>
          <a:p>
            <a:pPr algn="ctr"/>
            <a:r>
              <a:rPr lang="en-US" sz="1400" dirty="0">
                <a:latin typeface="Cambria"/>
                <a:cs typeface="Cambria"/>
                <a:hlinkClick r:id="rId7"/>
              </a:rPr>
              <a:t>arXiv:</a:t>
            </a:r>
            <a:r>
              <a:rPr lang="en-US" sz="1400" dirty="0" smtClean="0">
                <a:latin typeface="Cambria"/>
                <a:cs typeface="Cambria"/>
                <a:hlinkClick r:id="rId7"/>
              </a:rPr>
              <a:t>1205.5736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99069" y="4555756"/>
            <a:ext cx="1955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mbria"/>
                <a:cs typeface="Cambria"/>
                <a:hlinkClick r:id="rId8"/>
              </a:rPr>
              <a:t>arXiv:1503.01952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12648" y="1965245"/>
            <a:ext cx="6386421" cy="387458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 smtClean="0">
                <a:solidFill>
                  <a:srgbClr val="0000FF"/>
                </a:solidFill>
              </a:rPr>
              <a:t>FCNH decays (</a:t>
            </a:r>
            <a:r>
              <a:rPr lang="en-US" b="1" dirty="0" err="1" smtClean="0">
                <a:solidFill>
                  <a:srgbClr val="0000FF"/>
                </a:solidFill>
              </a:rPr>
              <a:t>t→Hq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  <a:r>
              <a:rPr lang="en-US" dirty="0" smtClean="0"/>
              <a:t>, as predicted in:</a:t>
            </a:r>
          </a:p>
          <a:p>
            <a:pPr lvl="2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two-Higgs-doublet model, R-parity violating  MSSM models, warped extra dimensions </a:t>
            </a:r>
          </a:p>
          <a:p>
            <a:pPr lvl="2"/>
            <a:endParaRPr lang="en-US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Charged Higgs searches</a:t>
            </a:r>
            <a:endParaRPr lang="en-US" dirty="0" smtClean="0">
              <a:solidFill>
                <a:srgbClr val="0000FF"/>
              </a:solidFill>
            </a:endParaRPr>
          </a:p>
          <a:p>
            <a:pPr lvl="2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Light charged Higgs: </a:t>
            </a:r>
            <a:r>
              <a:rPr lang="en-US" dirty="0" err="1" smtClean="0"/>
              <a:t>t→H</a:t>
            </a:r>
            <a:r>
              <a:rPr lang="en-US" baseline="30000" dirty="0" err="1" smtClean="0"/>
              <a:t>+</a:t>
            </a:r>
            <a:r>
              <a:rPr lang="en-US" dirty="0" err="1" smtClean="0"/>
              <a:t>b</a:t>
            </a:r>
            <a:r>
              <a:rPr lang="en-US" dirty="0" smtClean="0"/>
              <a:t>, H</a:t>
            </a:r>
            <a:r>
              <a:rPr lang="en-US" baseline="30000" dirty="0" smtClean="0"/>
              <a:t>+</a:t>
            </a:r>
            <a:r>
              <a:rPr lang="en-US" dirty="0" smtClean="0"/>
              <a:t>→</a:t>
            </a:r>
            <a:r>
              <a:rPr lang="en-US" dirty="0" err="1" smtClean="0">
                <a:latin typeface="Cambria"/>
                <a:cs typeface="Cambria"/>
              </a:rPr>
              <a:t>τν</a:t>
            </a:r>
            <a:r>
              <a:rPr lang="en-US" dirty="0" smtClean="0"/>
              <a:t> or H</a:t>
            </a:r>
            <a:r>
              <a:rPr lang="en-US" baseline="30000" dirty="0" smtClean="0"/>
              <a:t>+</a:t>
            </a:r>
            <a:r>
              <a:rPr lang="en-US" dirty="0" smtClean="0"/>
              <a:t>→</a:t>
            </a:r>
            <a:r>
              <a:rPr lang="en-US" dirty="0" err="1" smtClean="0"/>
              <a:t>cs</a:t>
            </a:r>
            <a:endParaRPr lang="en-US" dirty="0" smtClean="0"/>
          </a:p>
          <a:p>
            <a:pPr lvl="2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Heavy charged Higgs: </a:t>
            </a:r>
            <a:r>
              <a:rPr lang="en-US" dirty="0" smtClean="0"/>
              <a:t>H</a:t>
            </a:r>
            <a:r>
              <a:rPr lang="en-US" baseline="30000" dirty="0" smtClean="0"/>
              <a:t>+</a:t>
            </a:r>
            <a:r>
              <a:rPr lang="en-US" dirty="0" smtClean="0"/>
              <a:t>→</a:t>
            </a:r>
            <a:r>
              <a:rPr lang="en-US" dirty="0" err="1" smtClean="0"/>
              <a:t>tb</a:t>
            </a:r>
            <a:r>
              <a:rPr lang="en-US" dirty="0" smtClean="0"/>
              <a:t> </a:t>
            </a:r>
          </a:p>
          <a:p>
            <a:pPr lvl="2"/>
            <a:endParaRPr lang="en-US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Direct production of </a:t>
            </a:r>
            <a:r>
              <a:rPr lang="en-US" b="1" dirty="0" smtClean="0">
                <a:solidFill>
                  <a:srgbClr val="0000FF"/>
                </a:solidFill>
              </a:rPr>
              <a:t>heavy new particles (</a:t>
            </a:r>
            <a:r>
              <a:rPr lang="en-US" b="1" dirty="0" err="1" smtClean="0">
                <a:solidFill>
                  <a:srgbClr val="0000FF"/>
                </a:solidFill>
              </a:rPr>
              <a:t>T→tH</a:t>
            </a:r>
            <a:r>
              <a:rPr lang="en-US" b="1" dirty="0" smtClean="0">
                <a:solidFill>
                  <a:srgbClr val="0000FF"/>
                </a:solidFill>
              </a:rPr>
              <a:t>) </a:t>
            </a:r>
          </a:p>
          <a:p>
            <a:pPr lvl="2"/>
            <a:r>
              <a:rPr lang="en-US" dirty="0" smtClean="0"/>
              <a:t>As predicted in composite and little Higgs models</a:t>
            </a:r>
          </a:p>
          <a:p>
            <a:pPr lvl="2"/>
            <a:endParaRPr lang="en-US" sz="12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SUSY</a:t>
            </a:r>
            <a:endParaRPr lang="en-US" dirty="0" smtClean="0">
              <a:solidFill>
                <a:srgbClr val="0000FF"/>
              </a:solidFill>
            </a:endParaRPr>
          </a:p>
          <a:p>
            <a:pPr lvl="2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Heavy top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squark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lvl="2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999070" y="5453250"/>
            <a:ext cx="1955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mbria"/>
                <a:cs typeface="Cambria"/>
                <a:hlinkClick r:id="rId9"/>
              </a:rPr>
              <a:t>arXiv:1405.3886</a:t>
            </a:r>
            <a:endParaRPr lang="en-US" sz="14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9889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37150"/>
          </a:xfrm>
        </p:spPr>
        <p:txBody>
          <a:bodyPr>
            <a:noAutofit/>
          </a:bodyPr>
          <a:lstStyle/>
          <a:p>
            <a:r>
              <a:rPr lang="en-US" u="sng" dirty="0" smtClean="0">
                <a:solidFill>
                  <a:srgbClr val="000000"/>
                </a:solidFill>
              </a:rPr>
              <a:t>With Run-1 data: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High precision for top physics and sensitivity to rare top processes </a:t>
            </a:r>
            <a:endParaRPr lang="en-US" dirty="0" smtClean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Single top well established 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Higgs </a:t>
            </a:r>
            <a:r>
              <a:rPr lang="en-US" dirty="0" smtClean="0">
                <a:solidFill>
                  <a:srgbClr val="000000"/>
                </a:solidFill>
              </a:rPr>
              <a:t>boson discovery and first properties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Groundwork for </a:t>
            </a:r>
            <a:r>
              <a:rPr lang="en-US" dirty="0" err="1" smtClean="0">
                <a:solidFill>
                  <a:srgbClr val="000000"/>
                </a:solidFill>
              </a:rPr>
              <a:t>top+Higgs</a:t>
            </a:r>
            <a:r>
              <a:rPr lang="en-US" dirty="0" smtClean="0">
                <a:solidFill>
                  <a:srgbClr val="000000"/>
                </a:solidFill>
              </a:rPr>
              <a:t> studies set in place: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SM and BSM</a:t>
            </a:r>
          </a:p>
          <a:p>
            <a:r>
              <a:rPr lang="en-US" u="sng" dirty="0" smtClean="0">
                <a:solidFill>
                  <a:srgbClr val="000000"/>
                </a:solidFill>
              </a:rPr>
              <a:t>With </a:t>
            </a:r>
            <a:r>
              <a:rPr lang="en-US" u="sng" dirty="0" smtClean="0">
                <a:solidFill>
                  <a:srgbClr val="000000"/>
                </a:solidFill>
              </a:rPr>
              <a:t>current Run-2 dataset: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Single top already observed 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First preliminary studies of control regions in H→WW (including </a:t>
            </a:r>
            <a:r>
              <a:rPr lang="en-US" dirty="0" err="1" smtClean="0">
                <a:solidFill>
                  <a:srgbClr val="000000"/>
                </a:solidFill>
              </a:rPr>
              <a:t>ttH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u="sng" dirty="0" smtClean="0"/>
              <a:t>Next:</a:t>
            </a:r>
            <a:endParaRPr lang="en-US" u="sng" dirty="0"/>
          </a:p>
          <a:p>
            <a:pPr lvl="1"/>
            <a:r>
              <a:rPr lang="en-US" b="1" dirty="0" smtClean="0"/>
              <a:t>Complete characterization of the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Higgs boson </a:t>
            </a:r>
          </a:p>
          <a:p>
            <a:pPr lvl="1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Explore Top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and Higgs channels, that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will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become accessible 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Sensitivity to </a:t>
            </a:r>
            <a:r>
              <a:rPr lang="en-US" dirty="0" smtClean="0">
                <a:solidFill>
                  <a:srgbClr val="000000"/>
                </a:solidFill>
              </a:rPr>
              <a:t>observe </a:t>
            </a:r>
            <a:r>
              <a:rPr lang="en-US" dirty="0" err="1" smtClean="0">
                <a:solidFill>
                  <a:srgbClr val="000000"/>
                </a:solidFill>
              </a:rPr>
              <a:t>ttH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production</a:t>
            </a:r>
            <a:endParaRPr lang="en-US" dirty="0">
              <a:solidFill>
                <a:srgbClr val="000000"/>
              </a:solidFill>
            </a:endParaRP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top</a:t>
            </a:r>
            <a:r>
              <a:rPr lang="en-US" dirty="0">
                <a:solidFill>
                  <a:srgbClr val="000000"/>
                </a:solidFill>
              </a:rPr>
              <a:t>-Higgs </a:t>
            </a:r>
            <a:r>
              <a:rPr lang="en-US" dirty="0" smtClean="0">
                <a:solidFill>
                  <a:srgbClr val="000000"/>
                </a:solidFill>
              </a:rPr>
              <a:t>coupling measurement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Exotic searches </a:t>
            </a:r>
            <a:r>
              <a:rPr lang="en-US" dirty="0" smtClean="0"/>
              <a:t>with top and </a:t>
            </a:r>
            <a:r>
              <a:rPr lang="en-US" dirty="0" smtClean="0"/>
              <a:t>Higgs will reach their full potential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96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SM </a:t>
            </a: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top </a:t>
            </a:r>
            <a:r>
              <a:rPr lang="en-US" sz="1800" dirty="0" smtClean="0"/>
              <a:t>discovery </a:t>
            </a:r>
            <a:r>
              <a:rPr lang="en-US" sz="1800" dirty="0" smtClean="0"/>
              <a:t>completed </a:t>
            </a:r>
            <a:r>
              <a:rPr lang="en-US" sz="1800" dirty="0" smtClean="0"/>
              <a:t>the </a:t>
            </a:r>
            <a:r>
              <a:rPr lang="en-US" sz="1800" dirty="0" smtClean="0"/>
              <a:t>quark family, while the Higgs </a:t>
            </a:r>
            <a:r>
              <a:rPr lang="en-US" dirty="0" smtClean="0"/>
              <a:t>boson is consistent </a:t>
            </a:r>
            <a:r>
              <a:rPr lang="en-US" dirty="0" smtClean="0"/>
              <a:t>with </a:t>
            </a:r>
            <a:r>
              <a:rPr lang="en-US" dirty="0" smtClean="0"/>
              <a:t>the Standard Model </a:t>
            </a:r>
            <a:r>
              <a:rPr lang="en-US" dirty="0" smtClean="0"/>
              <a:t>so far</a:t>
            </a:r>
          </a:p>
          <a:p>
            <a:r>
              <a:rPr lang="en-US" dirty="0" smtClean="0"/>
              <a:t>However: n</a:t>
            </a:r>
            <a:r>
              <a:rPr lang="en-US" dirty="0" smtClean="0"/>
              <a:t>o strong hints </a:t>
            </a:r>
            <a:r>
              <a:rPr lang="en-US" dirty="0" smtClean="0"/>
              <a:t>of physics beyond the SM (BSM</a:t>
            </a:r>
            <a:r>
              <a:rPr lang="en-US" dirty="0" smtClean="0"/>
              <a:t>) observed up to now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357814"/>
            <a:ext cx="3353264" cy="2521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238" y="2342256"/>
            <a:ext cx="3775781" cy="2556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838" y="3699939"/>
            <a:ext cx="3547528" cy="25812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12649" y="5121336"/>
            <a:ext cx="39593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</a:t>
            </a:r>
            <a:r>
              <a:rPr lang="en-US" dirty="0" smtClean="0"/>
              <a:t>ew </a:t>
            </a:r>
            <a:r>
              <a:rPr lang="en-US" dirty="0" smtClean="0"/>
              <a:t>physics are needed: there </a:t>
            </a:r>
            <a:r>
              <a:rPr lang="en-US" dirty="0"/>
              <a:t>are </a:t>
            </a:r>
            <a:r>
              <a:rPr lang="en-US" u="sng" dirty="0"/>
              <a:t>experimental facts that the SM cannot explain</a:t>
            </a:r>
            <a:r>
              <a:rPr lang="en-US" dirty="0"/>
              <a:t> (yet) and call for an </a:t>
            </a:r>
            <a:r>
              <a:rPr lang="en-US" dirty="0" smtClean="0"/>
              <a:t>extension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41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fact, there are many open questions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546242"/>
            <a:ext cx="8229600" cy="461071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Is </a:t>
            </a:r>
            <a:r>
              <a:rPr lang="en-US" dirty="0" err="1">
                <a:solidFill>
                  <a:schemeClr val="tx1"/>
                </a:solidFill>
              </a:rPr>
              <a:t>m</a:t>
            </a:r>
            <a:r>
              <a:rPr lang="en-US" baseline="-25000" dirty="0" err="1">
                <a:solidFill>
                  <a:schemeClr val="tx1"/>
                </a:solidFill>
              </a:rPr>
              <a:t>H</a:t>
            </a:r>
            <a:r>
              <a:rPr lang="en-US" baseline="-25000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natural</a:t>
            </a:r>
            <a:r>
              <a:rPr lang="en-US" dirty="0">
                <a:solidFill>
                  <a:schemeClr val="tx1"/>
                </a:solidFill>
              </a:rPr>
              <a:t> or fine-</a:t>
            </a:r>
            <a:r>
              <a:rPr lang="en-US" dirty="0" smtClean="0">
                <a:solidFill>
                  <a:schemeClr val="tx1"/>
                </a:solidFill>
              </a:rPr>
              <a:t>tuned? if natural → need new </a:t>
            </a:r>
            <a:r>
              <a:rPr lang="en-US" dirty="0">
                <a:solidFill>
                  <a:schemeClr val="tx1"/>
                </a:solidFill>
              </a:rPr>
              <a:t>physics/</a:t>
            </a:r>
            <a:r>
              <a:rPr lang="en-US" dirty="0" smtClean="0">
                <a:solidFill>
                  <a:schemeClr val="tx1"/>
                </a:solidFill>
              </a:rPr>
              <a:t>symmetry</a:t>
            </a:r>
            <a:endParaRPr lang="en-US" dirty="0">
              <a:solidFill>
                <a:schemeClr val="tx1"/>
              </a:solidFill>
              <a:latin typeface="Wingdings"/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Is the Higgs elementary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 smtClean="0">
                <a:solidFill>
                  <a:schemeClr val="tx1"/>
                </a:solidFill>
              </a:rPr>
              <a:t>composite?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Is there just one Higgs  or many?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Why only </a:t>
            </a:r>
            <a:r>
              <a:rPr lang="en-US" b="1" dirty="0" smtClean="0">
                <a:solidFill>
                  <a:srgbClr val="0000FF"/>
                </a:solidFill>
              </a:rPr>
              <a:t>three quark families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Why do the </a:t>
            </a:r>
            <a:r>
              <a:rPr lang="en-US" b="1" dirty="0" smtClean="0">
                <a:solidFill>
                  <a:srgbClr val="0000FF"/>
                </a:solidFill>
              </a:rPr>
              <a:t>neutrinos have masses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b="1" dirty="0" smtClean="0">
                <a:solidFill>
                  <a:srgbClr val="0000FF"/>
                </a:solidFill>
              </a:rPr>
              <a:t>matter/anti-matter imbalance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in the Universe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What is the nature of the </a:t>
            </a:r>
            <a:r>
              <a:rPr lang="en-US" b="1" dirty="0" smtClean="0">
                <a:solidFill>
                  <a:srgbClr val="0000FF"/>
                </a:solidFill>
              </a:rPr>
              <a:t>dark </a:t>
            </a:r>
            <a:r>
              <a:rPr lang="en-US" b="1" dirty="0">
                <a:solidFill>
                  <a:srgbClr val="0000FF"/>
                </a:solidFill>
              </a:rPr>
              <a:t>matter and </a:t>
            </a:r>
            <a:r>
              <a:rPr lang="en-US" b="1" dirty="0" smtClean="0">
                <a:solidFill>
                  <a:srgbClr val="0000FF"/>
                </a:solidFill>
              </a:rPr>
              <a:t>dark energy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Why </a:t>
            </a:r>
            <a:r>
              <a:rPr lang="en-US" dirty="0">
                <a:solidFill>
                  <a:schemeClr val="tx1"/>
                </a:solidFill>
              </a:rPr>
              <a:t>is the scale of particle physics </a:t>
            </a:r>
            <a:r>
              <a:rPr lang="en-US" dirty="0" smtClean="0">
                <a:solidFill>
                  <a:schemeClr val="tx1"/>
                </a:solidFill>
              </a:rPr>
              <a:t>so </a:t>
            </a:r>
            <a:r>
              <a:rPr lang="en-US" dirty="0">
                <a:solidFill>
                  <a:schemeClr val="tx1"/>
                </a:solidFill>
              </a:rPr>
              <a:t>much smaller than the Planck Scale </a:t>
            </a:r>
            <a:r>
              <a:rPr lang="en-US" dirty="0" smtClean="0">
                <a:solidFill>
                  <a:schemeClr val="tx1"/>
                </a:solidFill>
              </a:rPr>
              <a:t>and the </a:t>
            </a:r>
            <a:r>
              <a:rPr lang="en-US" dirty="0">
                <a:solidFill>
                  <a:schemeClr val="tx1"/>
                </a:solidFill>
              </a:rPr>
              <a:t>observable Universe </a:t>
            </a:r>
            <a:r>
              <a:rPr lang="en-US" dirty="0" smtClean="0">
                <a:solidFill>
                  <a:schemeClr val="tx1"/>
                </a:solidFill>
              </a:rPr>
              <a:t>is so </a:t>
            </a:r>
            <a:r>
              <a:rPr lang="en-US" dirty="0">
                <a:solidFill>
                  <a:schemeClr val="tx1"/>
                </a:solidFill>
              </a:rPr>
              <a:t>much bigger than the Planck </a:t>
            </a:r>
            <a:r>
              <a:rPr lang="en-US" dirty="0" smtClean="0">
                <a:solidFill>
                  <a:schemeClr val="tx1"/>
                </a:solidFill>
              </a:rPr>
              <a:t>Scale?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How is </a:t>
            </a:r>
            <a:r>
              <a:rPr lang="en-US" b="1" dirty="0">
                <a:solidFill>
                  <a:srgbClr val="0000FF"/>
                </a:solidFill>
              </a:rPr>
              <a:t>gravity</a:t>
            </a:r>
            <a:r>
              <a:rPr lang="en-US" dirty="0">
                <a:solidFill>
                  <a:schemeClr val="tx1"/>
                </a:solidFill>
              </a:rPr>
              <a:t> connected with the other </a:t>
            </a:r>
            <a:r>
              <a:rPr lang="en-US" dirty="0" smtClean="0">
                <a:solidFill>
                  <a:schemeClr val="tx1"/>
                </a:solidFill>
              </a:rPr>
              <a:t>forces?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o </a:t>
            </a:r>
            <a:r>
              <a:rPr lang="en-US" dirty="0">
                <a:solidFill>
                  <a:schemeClr val="tx1"/>
                </a:solidFill>
              </a:rPr>
              <a:t>forces </a:t>
            </a:r>
            <a:r>
              <a:rPr lang="en-US" b="1" dirty="0">
                <a:solidFill>
                  <a:srgbClr val="0000FF"/>
                </a:solidFill>
              </a:rPr>
              <a:t>unify</a:t>
            </a:r>
            <a:r>
              <a:rPr lang="en-US" dirty="0">
                <a:solidFill>
                  <a:schemeClr val="tx1"/>
                </a:solidFill>
              </a:rPr>
              <a:t> at high </a:t>
            </a:r>
            <a:r>
              <a:rPr lang="en-US" dirty="0" smtClean="0">
                <a:solidFill>
                  <a:schemeClr val="tx1"/>
                </a:solidFill>
              </a:rPr>
              <a:t>energy?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40141" y="588124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to name a few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3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Looking for answers: the LHC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90662"/>
            <a:ext cx="8229600" cy="4937760"/>
          </a:xfrm>
        </p:spPr>
        <p:txBody>
          <a:bodyPr/>
          <a:lstStyle/>
          <a:p>
            <a:r>
              <a:rPr lang="en-US" dirty="0" smtClean="0"/>
              <a:t>The LHC is a proton-proton collider at CERN, in operation since 2010, occupying the LEP tunnel, underground between Switzerland and France</a:t>
            </a:r>
          </a:p>
          <a:p>
            <a:r>
              <a:rPr lang="en-US" dirty="0" smtClean="0"/>
              <a:t>Two general-purpose experiments: </a:t>
            </a:r>
            <a:r>
              <a:rPr lang="en-US" b="1" dirty="0" smtClean="0">
                <a:solidFill>
                  <a:srgbClr val="000000"/>
                </a:solidFill>
              </a:rPr>
              <a:t>ATLAS </a:t>
            </a:r>
            <a:r>
              <a:rPr lang="en-US" dirty="0" smtClean="0">
                <a:solidFill>
                  <a:srgbClr val="000000"/>
                </a:solidFill>
              </a:rPr>
              <a:t>and</a:t>
            </a:r>
            <a:r>
              <a:rPr lang="en-US" b="1" dirty="0" smtClean="0">
                <a:solidFill>
                  <a:srgbClr val="000000"/>
                </a:solidFill>
              </a:rPr>
              <a:t> CMS</a:t>
            </a:r>
            <a:r>
              <a:rPr lang="en-US" dirty="0" smtClean="0"/>
              <a:t>, aim to answer some of these questions [and maybe unveil more unknowns!]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13" y="2670111"/>
            <a:ext cx="2721872" cy="36291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t="814" b="4070"/>
          <a:stretch/>
        </p:blipFill>
        <p:spPr>
          <a:xfrm>
            <a:off x="3654656" y="2704899"/>
            <a:ext cx="2454526" cy="1667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655" y="2704899"/>
            <a:ext cx="2896100" cy="16673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77"/>
          <a:stretch/>
        </p:blipFill>
        <p:spPr>
          <a:xfrm>
            <a:off x="3667594" y="4710207"/>
            <a:ext cx="2536097" cy="15455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4765" y="4523868"/>
            <a:ext cx="2465277" cy="1731857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>
          <a:xfrm>
            <a:off x="7516485" y="4203856"/>
            <a:ext cx="1598972" cy="755859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* Will focus on this one!</a:t>
            </a:r>
          </a:p>
        </p:txBody>
      </p:sp>
    </p:spTree>
    <p:extLst>
      <p:ext uri="{BB962C8B-B14F-4D97-AF65-F5344CB8AC3E}">
        <p14:creationId xmlns:p14="http://schemas.microsoft.com/office/powerpoint/2010/main" val="2316409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new physics at the LHC	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full program of searches is ongoing at the LHC experiments directly targeting an impressive number of </a:t>
            </a:r>
            <a:r>
              <a:rPr lang="en-US" dirty="0" smtClean="0"/>
              <a:t>scenarios</a:t>
            </a:r>
          </a:p>
          <a:p>
            <a:endParaRPr lang="en-US" dirty="0" smtClean="0"/>
          </a:p>
          <a:p>
            <a:r>
              <a:rPr lang="en-US" dirty="0" smtClean="0"/>
              <a:t>Top quarks </a:t>
            </a:r>
            <a:r>
              <a:rPr lang="en-US" u="sng" dirty="0" smtClean="0"/>
              <a:t>and</a:t>
            </a:r>
            <a:r>
              <a:rPr lang="en-US" dirty="0" smtClean="0"/>
              <a:t> Higgs bosons could be the </a:t>
            </a:r>
            <a:r>
              <a:rPr lang="en-US" b="1" dirty="0" smtClean="0"/>
              <a:t>gateway to new physics at the LHC </a:t>
            </a:r>
            <a:r>
              <a:rPr lang="en-US" dirty="0" smtClean="0"/>
              <a:t>in </a:t>
            </a:r>
            <a:r>
              <a:rPr lang="en-US" dirty="0" smtClean="0"/>
              <a:t>two ways</a:t>
            </a:r>
          </a:p>
          <a:p>
            <a:endParaRPr lang="en-US" dirty="0" smtClean="0"/>
          </a:p>
          <a:p>
            <a:pPr marL="617220" lvl="1" indent="-342900">
              <a:buSzPct val="120000"/>
              <a:buFont typeface="+mj-lt"/>
              <a:buAutoNum type="arabicPeriod"/>
            </a:pPr>
            <a:r>
              <a:rPr lang="en-US" b="1" dirty="0" smtClean="0">
                <a:solidFill>
                  <a:srgbClr val="0000FF"/>
                </a:solidFill>
              </a:rPr>
              <a:t>BSM scenarios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in which they appear, separately or together that will be explored experimentally</a:t>
            </a:r>
          </a:p>
          <a:p>
            <a:pPr lvl="2"/>
            <a:r>
              <a:rPr lang="en-US" dirty="0"/>
              <a:t>Rare </a:t>
            </a:r>
            <a:r>
              <a:rPr lang="en-US" dirty="0" smtClean="0"/>
              <a:t>decays, heavy </a:t>
            </a:r>
            <a:r>
              <a:rPr lang="en-US" dirty="0"/>
              <a:t>resonances decaying to </a:t>
            </a:r>
            <a:r>
              <a:rPr lang="en-US" dirty="0" smtClean="0"/>
              <a:t>top</a:t>
            </a:r>
            <a:r>
              <a:rPr lang="en-US" dirty="0"/>
              <a:t> </a:t>
            </a:r>
            <a:r>
              <a:rPr lang="en-US" dirty="0" smtClean="0"/>
              <a:t>or/and Higgs, new </a:t>
            </a:r>
            <a:r>
              <a:rPr lang="en-US" dirty="0"/>
              <a:t>particles produced </a:t>
            </a:r>
            <a:r>
              <a:rPr lang="en-US" dirty="0" smtClean="0"/>
              <a:t>together with top or/and Higgs, </a:t>
            </a:r>
            <a:r>
              <a:rPr lang="en-US" dirty="0"/>
              <a:t>e</a:t>
            </a:r>
            <a:r>
              <a:rPr lang="en-US" dirty="0" smtClean="0"/>
              <a:t>xotic partners…</a:t>
            </a:r>
          </a:p>
          <a:p>
            <a:pPr marL="937260" lvl="2" indent="-342900">
              <a:buFont typeface="+mj-lt"/>
              <a:buAutoNum type="arabicPeriod"/>
            </a:pPr>
            <a:endParaRPr lang="en-US" dirty="0"/>
          </a:p>
          <a:p>
            <a:pPr marL="617220" lvl="1" indent="-342900">
              <a:buSzPct val="120000"/>
              <a:buFont typeface="+mj-lt"/>
              <a:buAutoNum type="arabicPeriod"/>
            </a:pPr>
            <a:r>
              <a:rPr lang="en-US" b="1" dirty="0" smtClean="0">
                <a:solidFill>
                  <a:srgbClr val="0000FF"/>
                </a:solidFill>
              </a:rPr>
              <a:t>Precision measurements of </a:t>
            </a:r>
            <a:r>
              <a:rPr lang="en-US" b="1" dirty="0" smtClean="0">
                <a:solidFill>
                  <a:srgbClr val="0000FF"/>
                </a:solidFill>
              </a:rPr>
              <a:t>properties </a:t>
            </a:r>
            <a:endParaRPr lang="en-US" b="1" dirty="0" smtClean="0">
              <a:solidFill>
                <a:srgbClr val="0000FF"/>
              </a:solidFill>
            </a:endParaRPr>
          </a:p>
          <a:p>
            <a:pPr marL="891540" lvl="2" indent="-342900"/>
            <a:r>
              <a:rPr lang="en-US" dirty="0"/>
              <a:t>T</a:t>
            </a:r>
            <a:r>
              <a:rPr lang="en-US" dirty="0" smtClean="0"/>
              <a:t>est the compatibility with the SM predictions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1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talk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- December 17,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727CA3"/>
                </a:solidFill>
              </a:rPr>
              <a:t>Run-1</a:t>
            </a:r>
          </a:p>
          <a:p>
            <a:pPr lvl="2"/>
            <a:r>
              <a:rPr lang="en-US" dirty="0" smtClean="0"/>
              <a:t>Top physics → precision regime, exploring rare processes </a:t>
            </a:r>
          </a:p>
          <a:p>
            <a:pPr lvl="3"/>
            <a:r>
              <a:rPr lang="en-US" dirty="0" smtClean="0"/>
              <a:t>single top </a:t>
            </a:r>
            <a:r>
              <a:rPr lang="en-US" dirty="0" err="1" smtClean="0"/>
              <a:t>tW</a:t>
            </a:r>
            <a:r>
              <a:rPr lang="en-US" dirty="0" smtClean="0"/>
              <a:t> observation</a:t>
            </a:r>
          </a:p>
          <a:p>
            <a:pPr lvl="2"/>
            <a:r>
              <a:rPr lang="en-US" dirty="0" smtClean="0"/>
              <a:t>Higgs physics → discovery and first properties</a:t>
            </a:r>
          </a:p>
          <a:p>
            <a:pPr lvl="3"/>
            <a:r>
              <a:rPr lang="en-US" dirty="0" smtClean="0"/>
              <a:t>spin analysis H→WW</a:t>
            </a:r>
          </a:p>
          <a:p>
            <a:pPr lvl="2"/>
            <a:r>
              <a:rPr lang="en-US" dirty="0" smtClean="0"/>
              <a:t>Top and Higgs physics → early results</a:t>
            </a:r>
          </a:p>
          <a:p>
            <a:pPr lvl="3"/>
            <a:r>
              <a:rPr lang="en-US" dirty="0" err="1" smtClean="0"/>
              <a:t>ttH</a:t>
            </a:r>
            <a:r>
              <a:rPr lang="en-US" dirty="0" smtClean="0"/>
              <a:t>, </a:t>
            </a:r>
            <a:r>
              <a:rPr lang="en-US" dirty="0" err="1" smtClean="0"/>
              <a:t>tHq</a:t>
            </a:r>
            <a:endParaRPr lang="en-US" dirty="0"/>
          </a:p>
          <a:p>
            <a:r>
              <a:rPr lang="en-US" b="1" dirty="0" smtClean="0">
                <a:solidFill>
                  <a:srgbClr val="727CA3"/>
                </a:solidFill>
              </a:rPr>
              <a:t>Run-2</a:t>
            </a:r>
          </a:p>
          <a:p>
            <a:pPr lvl="1"/>
            <a:r>
              <a:rPr lang="en-US" dirty="0" smtClean="0"/>
              <a:t>First results</a:t>
            </a:r>
          </a:p>
          <a:p>
            <a:pPr lvl="2"/>
            <a:r>
              <a:rPr lang="en-US" dirty="0" smtClean="0"/>
              <a:t>Single top as SM candle</a:t>
            </a:r>
          </a:p>
          <a:p>
            <a:pPr lvl="2"/>
            <a:r>
              <a:rPr lang="en-US" dirty="0" smtClean="0"/>
              <a:t>First Higgs plots:</a:t>
            </a:r>
          </a:p>
          <a:p>
            <a:pPr lvl="3"/>
            <a:r>
              <a:rPr lang="en-US" dirty="0" err="1" smtClean="0"/>
              <a:t>ttH</a:t>
            </a:r>
            <a:r>
              <a:rPr lang="en-US" dirty="0" smtClean="0"/>
              <a:t> and </a:t>
            </a:r>
            <a:r>
              <a:rPr lang="en-US" dirty="0" err="1" smtClean="0"/>
              <a:t>ggH</a:t>
            </a:r>
            <a:r>
              <a:rPr lang="en-US" dirty="0" smtClean="0"/>
              <a:t>, H→WW</a:t>
            </a:r>
          </a:p>
          <a:p>
            <a:pPr lvl="1"/>
            <a:r>
              <a:rPr lang="en-US" dirty="0" smtClean="0"/>
              <a:t>What lays ahead?</a:t>
            </a:r>
          </a:p>
          <a:p>
            <a:pPr lvl="2"/>
            <a:r>
              <a:rPr lang="en-US" dirty="0" smtClean="0"/>
              <a:t>Higgs/top for the next months/years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21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sis">
  <a:themeElements>
    <a:clrScheme name="Custom 19">
      <a:dk1>
        <a:sysClr val="windowText" lastClr="000000"/>
      </a:dk1>
      <a:lt1>
        <a:sysClr val="window" lastClr="FFFFFF"/>
      </a:lt1>
      <a:dk2>
        <a:srgbClr val="464653"/>
      </a:dk2>
      <a:lt2>
        <a:srgbClr val="323A78"/>
      </a:lt2>
      <a:accent1>
        <a:srgbClr val="727CA3"/>
      </a:accent1>
      <a:accent2>
        <a:srgbClr val="9FB8CD"/>
      </a:accent2>
      <a:accent3>
        <a:srgbClr val="008080"/>
      </a:accent3>
      <a:accent4>
        <a:srgbClr val="800040"/>
      </a:accent4>
      <a:accent5>
        <a:srgbClr val="4EAAB8"/>
      </a:accent5>
      <a:accent6>
        <a:srgbClr val="64528E"/>
      </a:accent6>
      <a:hlink>
        <a:srgbClr val="B292CA"/>
      </a:hlink>
      <a:folHlink>
        <a:srgbClr val="6B5680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Orige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Thesis.thmx</Template>
  <TotalTime>30891</TotalTime>
  <Words>4290</Words>
  <Application>Microsoft Macintosh PowerPoint</Application>
  <PresentationFormat>On-screen Show (4:3)</PresentationFormat>
  <Paragraphs>581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Thesis</vt:lpstr>
      <vt:lpstr>Top quark and Higgs boson physics  at the LHC (a personal selection)  </vt:lpstr>
      <vt:lpstr>Two discoveries separated by 17 years</vt:lpstr>
      <vt:lpstr>Two particles</vt:lpstr>
      <vt:lpstr>that are deeply related</vt:lpstr>
      <vt:lpstr>The SM picture</vt:lpstr>
      <vt:lpstr>In fact, there are many open questions</vt:lpstr>
      <vt:lpstr>Looking for answers: the LHC</vt:lpstr>
      <vt:lpstr>Finding new physics at the LHC </vt:lpstr>
      <vt:lpstr>Outline of the talk</vt:lpstr>
      <vt:lpstr>PowerPoint Presentation</vt:lpstr>
      <vt:lpstr>The top factory</vt:lpstr>
      <vt:lpstr>The top factory, in numbers</vt:lpstr>
      <vt:lpstr>Top results</vt:lpstr>
      <vt:lpstr>Single top physics</vt:lpstr>
      <vt:lpstr>tW associated production</vt:lpstr>
      <vt:lpstr>tW at 7TeV</vt:lpstr>
      <vt:lpstr>tW at 8TeV</vt:lpstr>
      <vt:lpstr>Run-1 single top wrap-up</vt:lpstr>
      <vt:lpstr>Searching for the Higgs</vt:lpstr>
      <vt:lpstr>Higgs channels</vt:lpstr>
      <vt:lpstr>Higgs channels</vt:lpstr>
      <vt:lpstr>Higgs channels</vt:lpstr>
      <vt:lpstr>H→WW→ 2l2ν</vt:lpstr>
      <vt:lpstr>H→WW→ 2l2ν analysis</vt:lpstr>
      <vt:lpstr>Higgs properties</vt:lpstr>
      <vt:lpstr>Spin and tensor structure in H→VV decays</vt:lpstr>
      <vt:lpstr>Exotic spin</vt:lpstr>
      <vt:lpstr>Exotic spin: combination</vt:lpstr>
      <vt:lpstr>Spin-0</vt:lpstr>
      <vt:lpstr>Summary of anomalous couplings</vt:lpstr>
      <vt:lpstr>Mass and compatibility with the SM</vt:lpstr>
      <vt:lpstr>Top and Higgs: Yukawa coupling</vt:lpstr>
      <vt:lpstr>ttH associated production</vt:lpstr>
      <vt:lpstr>ttH associated production: results</vt:lpstr>
      <vt:lpstr>tHq associated production</vt:lpstr>
      <vt:lpstr>tHq associated production</vt:lpstr>
      <vt:lpstr>Single top + Higgs: Results</vt:lpstr>
      <vt:lpstr>PowerPoint Presentation</vt:lpstr>
      <vt:lpstr>Current status of the LHC</vt:lpstr>
      <vt:lpstr>Work is ongoing in H→WW too</vt:lpstr>
      <vt:lpstr>As in ttH, H→WW</vt:lpstr>
      <vt:lpstr>PowerPoint Presentation</vt:lpstr>
      <vt:lpstr>Next steps for Higgs</vt:lpstr>
      <vt:lpstr>H→WW</vt:lpstr>
      <vt:lpstr>Top physics: state of the art simulation</vt:lpstr>
      <vt:lpstr>ttH, tH, and top-Higgs coupling</vt:lpstr>
      <vt:lpstr>Top and Higgs, BSM scenarios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results</dc:title>
  <dc:creator>Rebeca Gonzalez Suarez</dc:creator>
  <cp:lastModifiedBy>Rebeca Gonzalez Suarez</cp:lastModifiedBy>
  <cp:revision>793</cp:revision>
  <dcterms:created xsi:type="dcterms:W3CDTF">2015-11-10T12:47:12Z</dcterms:created>
  <dcterms:modified xsi:type="dcterms:W3CDTF">2015-12-17T14:37:45Z</dcterms:modified>
</cp:coreProperties>
</file>